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1" r:id="rId4"/>
    <p:sldMasterId id="2147483745" r:id="rId5"/>
  </p:sldMasterIdLst>
  <p:notesMasterIdLst>
    <p:notesMasterId r:id="rId57"/>
  </p:notesMasterIdLst>
  <p:sldIdLst>
    <p:sldId id="256" r:id="rId6"/>
    <p:sldId id="257" r:id="rId7"/>
    <p:sldId id="258" r:id="rId8"/>
    <p:sldId id="537" r:id="rId9"/>
    <p:sldId id="575" r:id="rId10"/>
    <p:sldId id="551" r:id="rId11"/>
    <p:sldId id="267" r:id="rId12"/>
    <p:sldId id="546" r:id="rId13"/>
    <p:sldId id="324" r:id="rId14"/>
    <p:sldId id="325" r:id="rId15"/>
    <p:sldId id="327" r:id="rId16"/>
    <p:sldId id="547" r:id="rId17"/>
    <p:sldId id="566" r:id="rId18"/>
    <p:sldId id="326" r:id="rId19"/>
    <p:sldId id="319" r:id="rId20"/>
    <p:sldId id="545" r:id="rId21"/>
    <p:sldId id="539" r:id="rId22"/>
    <p:sldId id="302" r:id="rId23"/>
    <p:sldId id="408" r:id="rId24"/>
    <p:sldId id="410" r:id="rId25"/>
    <p:sldId id="552" r:id="rId26"/>
    <p:sldId id="342" r:id="rId27"/>
    <p:sldId id="544" r:id="rId28"/>
    <p:sldId id="548" r:id="rId29"/>
    <p:sldId id="549" r:id="rId30"/>
    <p:sldId id="568" r:id="rId31"/>
    <p:sldId id="554" r:id="rId32"/>
    <p:sldId id="555" r:id="rId33"/>
    <p:sldId id="556" r:id="rId34"/>
    <p:sldId id="569" r:id="rId35"/>
    <p:sldId id="571" r:id="rId36"/>
    <p:sldId id="576" r:id="rId37"/>
    <p:sldId id="2110" r:id="rId38"/>
    <p:sldId id="574" r:id="rId39"/>
    <p:sldId id="564" r:id="rId40"/>
    <p:sldId id="573" r:id="rId41"/>
    <p:sldId id="577" r:id="rId42"/>
    <p:sldId id="2109" r:id="rId43"/>
    <p:sldId id="2107" r:id="rId44"/>
    <p:sldId id="579" r:id="rId45"/>
    <p:sldId id="572" r:id="rId46"/>
    <p:sldId id="578" r:id="rId47"/>
    <p:sldId id="565" r:id="rId48"/>
    <p:sldId id="2115" r:id="rId49"/>
    <p:sldId id="2116" r:id="rId50"/>
    <p:sldId id="2117" r:id="rId51"/>
    <p:sldId id="2118" r:id="rId52"/>
    <p:sldId id="2119" r:id="rId53"/>
    <p:sldId id="581" r:id="rId54"/>
    <p:sldId id="580" r:id="rId55"/>
    <p:sldId id="534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955FBA-D9BB-4B6B-84A3-BF38D26B881D}">
          <p14:sldIdLst>
            <p14:sldId id="256"/>
            <p14:sldId id="257"/>
            <p14:sldId id="258"/>
            <p14:sldId id="537"/>
            <p14:sldId id="575"/>
          </p14:sldIdLst>
        </p14:section>
        <p14:section name="Introduction" id="{6092B8BB-71A9-BC40-BAFC-3DF3029F4745}">
          <p14:sldIdLst>
            <p14:sldId id="551"/>
            <p14:sldId id="267"/>
            <p14:sldId id="546"/>
            <p14:sldId id="324"/>
            <p14:sldId id="325"/>
            <p14:sldId id="327"/>
            <p14:sldId id="547"/>
            <p14:sldId id="566"/>
            <p14:sldId id="326"/>
            <p14:sldId id="319"/>
          </p14:sldIdLst>
        </p14:section>
        <p14:section name="Theory" id="{3A3C8FAF-F7FD-1A46-8375-99983DD90C1A}">
          <p14:sldIdLst>
            <p14:sldId id="545"/>
            <p14:sldId id="539"/>
            <p14:sldId id="302"/>
            <p14:sldId id="408"/>
            <p14:sldId id="410"/>
            <p14:sldId id="552"/>
            <p14:sldId id="342"/>
            <p14:sldId id="544"/>
            <p14:sldId id="548"/>
            <p14:sldId id="549"/>
            <p14:sldId id="568"/>
          </p14:sldIdLst>
        </p14:section>
        <p14:section name="software packages" id="{47AEBAA3-05EA-5142-9FA0-CD5EF54E53F8}">
          <p14:sldIdLst>
            <p14:sldId id="554"/>
            <p14:sldId id="555"/>
            <p14:sldId id="556"/>
            <p14:sldId id="569"/>
          </p14:sldIdLst>
        </p14:section>
        <p14:section name="Data&amp;Model" id="{6FA73FB1-9778-4C46-96B3-A0E51B11F7AC}">
          <p14:sldIdLst>
            <p14:sldId id="571"/>
            <p14:sldId id="576"/>
            <p14:sldId id="2110"/>
            <p14:sldId id="574"/>
            <p14:sldId id="564"/>
            <p14:sldId id="573"/>
            <p14:sldId id="577"/>
            <p14:sldId id="2109"/>
            <p14:sldId id="2107"/>
            <p14:sldId id="579"/>
          </p14:sldIdLst>
        </p14:section>
        <p14:section name="Explaination" id="{529CBE4B-F6DB-4A25-84C6-5F5B5CD29CCF}">
          <p14:sldIdLst>
            <p14:sldId id="572"/>
            <p14:sldId id="578"/>
            <p14:sldId id="565"/>
            <p14:sldId id="2115"/>
            <p14:sldId id="2116"/>
            <p14:sldId id="2117"/>
            <p14:sldId id="2118"/>
            <p14:sldId id="2119"/>
            <p14:sldId id="581"/>
            <p14:sldId id="580"/>
          </p14:sldIdLst>
        </p14:section>
        <p14:section name="Conclude" id="{2B681653-217C-4746-9920-CA37028B3120}">
          <p14:sldIdLst>
            <p14:sldId id="5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i, Degui" initials="ZD" lastIdx="4" clrIdx="0">
    <p:extLst>
      <p:ext uri="{19B8F6BF-5375-455C-9EA6-DF929625EA0E}">
        <p15:presenceInfo xmlns:p15="http://schemas.microsoft.com/office/powerpoint/2012/main" userId="S::degui.zhi@uth.tmc.edu::21b48431-3f81-413d-92a2-e466095ed3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44697D"/>
    <a:srgbClr val="F9DBF5"/>
    <a:srgbClr val="DBEFF9"/>
    <a:srgbClr val="FFFF99"/>
    <a:srgbClr val="FFFF66"/>
    <a:srgbClr val="FFCC00"/>
    <a:srgbClr val="EBE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41CDAF-849B-42BF-AEBE-FE251F9E234D}" v="17" dt="2022-08-07T02:30:57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3" autoAdjust="0"/>
    <p:restoredTop sz="93757" autoAdjust="0"/>
  </p:normalViewPr>
  <p:slideViewPr>
    <p:cSldViewPr snapToGrid="0">
      <p:cViewPr>
        <p:scale>
          <a:sx n="73" d="100"/>
          <a:sy n="73" d="100"/>
        </p:scale>
        <p:origin x="34" y="333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, Degui" userId="S::degui.zhi@uth.tmc.edu::21b48431-3f81-413d-92a2-e466095ed365" providerId="AD" clId="Web-{E441CDAF-849B-42BF-AEBE-FE251F9E234D}"/>
    <pc:docChg chg="modSld">
      <pc:chgData name="Zhi, Degui" userId="S::degui.zhi@uth.tmc.edu::21b48431-3f81-413d-92a2-e466095ed365" providerId="AD" clId="Web-{E441CDAF-849B-42BF-AEBE-FE251F9E234D}" dt="2022-08-07T02:30:54.188" v="11" actId="20577"/>
      <pc:docMkLst>
        <pc:docMk/>
      </pc:docMkLst>
      <pc:sldChg chg="delSp">
        <pc:chgData name="Zhi, Degui" userId="S::degui.zhi@uth.tmc.edu::21b48431-3f81-413d-92a2-e466095ed365" providerId="AD" clId="Web-{E441CDAF-849B-42BF-AEBE-FE251F9E234D}" dt="2022-08-07T02:25:11.656" v="0"/>
        <pc:sldMkLst>
          <pc:docMk/>
          <pc:sldMk cId="1361840841" sldId="319"/>
        </pc:sldMkLst>
        <pc:spChg chg="del">
          <ac:chgData name="Zhi, Degui" userId="S::degui.zhi@uth.tmc.edu::21b48431-3f81-413d-92a2-e466095ed365" providerId="AD" clId="Web-{E441CDAF-849B-42BF-AEBE-FE251F9E234D}" dt="2022-08-07T02:25:11.656" v="0"/>
          <ac:spMkLst>
            <pc:docMk/>
            <pc:sldMk cId="1361840841" sldId="319"/>
            <ac:spMk id="513" creationId="{00000000-0000-0000-0000-000000000000}"/>
          </ac:spMkLst>
        </pc:spChg>
      </pc:sldChg>
      <pc:sldChg chg="addSp modSp">
        <pc:chgData name="Zhi, Degui" userId="S::degui.zhi@uth.tmc.edu::21b48431-3f81-413d-92a2-e466095ed365" providerId="AD" clId="Web-{E441CDAF-849B-42BF-AEBE-FE251F9E234D}" dt="2022-08-07T02:30:54.188" v="11" actId="20577"/>
        <pc:sldMkLst>
          <pc:docMk/>
          <pc:sldMk cId="2967601773" sldId="324"/>
        </pc:sldMkLst>
        <pc:spChg chg="add mod">
          <ac:chgData name="Zhi, Degui" userId="S::degui.zhi@uth.tmc.edu::21b48431-3f81-413d-92a2-e466095ed365" providerId="AD" clId="Web-{E441CDAF-849B-42BF-AEBE-FE251F9E234D}" dt="2022-08-07T02:30:54.188" v="11" actId="20577"/>
          <ac:spMkLst>
            <pc:docMk/>
            <pc:sldMk cId="2967601773" sldId="324"/>
            <ac:spMk id="2" creationId="{9223D4E8-2265-B38F-9A62-B7882BA86F5C}"/>
          </ac:spMkLst>
        </pc:spChg>
      </pc:sldChg>
      <pc:sldChg chg="addSp">
        <pc:chgData name="Zhi, Degui" userId="S::degui.zhi@uth.tmc.edu::21b48431-3f81-413d-92a2-e466095ed365" providerId="AD" clId="Web-{E441CDAF-849B-42BF-AEBE-FE251F9E234D}" dt="2022-08-07T02:26:04.392" v="1"/>
        <pc:sldMkLst>
          <pc:docMk/>
          <pc:sldMk cId="611697150" sldId="539"/>
        </pc:sldMkLst>
        <pc:spChg chg="add">
          <ac:chgData name="Zhi, Degui" userId="S::degui.zhi@uth.tmc.edu::21b48431-3f81-413d-92a2-e466095ed365" providerId="AD" clId="Web-{E441CDAF-849B-42BF-AEBE-FE251F9E234D}" dt="2022-08-07T02:26:04.392" v="1"/>
          <ac:spMkLst>
            <pc:docMk/>
            <pc:sldMk cId="611697150" sldId="539"/>
            <ac:spMk id="3" creationId="{76B32839-43C0-ADBB-7A64-1F91FBFE92AC}"/>
          </ac:spMkLst>
        </pc:spChg>
      </pc:sldChg>
      <pc:sldChg chg="modSp">
        <pc:chgData name="Zhi, Degui" userId="S::degui.zhi@uth.tmc.edu::21b48431-3f81-413d-92a2-e466095ed365" providerId="AD" clId="Web-{E441CDAF-849B-42BF-AEBE-FE251F9E234D}" dt="2022-08-07T02:28:06.697" v="2" actId="20577"/>
        <pc:sldMkLst>
          <pc:docMk/>
          <pc:sldMk cId="391054217" sldId="554"/>
        </pc:sldMkLst>
        <pc:spChg chg="mod">
          <ac:chgData name="Zhi, Degui" userId="S::degui.zhi@uth.tmc.edu::21b48431-3f81-413d-92a2-e466095ed365" providerId="AD" clId="Web-{E441CDAF-849B-42BF-AEBE-FE251F9E234D}" dt="2022-08-07T02:28:06.697" v="2" actId="20577"/>
          <ac:spMkLst>
            <pc:docMk/>
            <pc:sldMk cId="391054217" sldId="554"/>
            <ac:spMk id="8" creationId="{1FEF68F7-6C3B-074D-A290-6539313B9255}"/>
          </ac:spMkLst>
        </pc:spChg>
      </pc:sldChg>
      <pc:sldChg chg="modSp">
        <pc:chgData name="Zhi, Degui" userId="S::degui.zhi@uth.tmc.edu::21b48431-3f81-413d-92a2-e466095ed365" providerId="AD" clId="Web-{E441CDAF-849B-42BF-AEBE-FE251F9E234D}" dt="2022-08-07T02:28:14.213" v="3" actId="20577"/>
        <pc:sldMkLst>
          <pc:docMk/>
          <pc:sldMk cId="3916222300" sldId="568"/>
        </pc:sldMkLst>
        <pc:spChg chg="mod">
          <ac:chgData name="Zhi, Degui" userId="S::degui.zhi@uth.tmc.edu::21b48431-3f81-413d-92a2-e466095ed365" providerId="AD" clId="Web-{E441CDAF-849B-42BF-AEBE-FE251F9E234D}" dt="2022-08-07T02:28:14.213" v="3" actId="20577"/>
          <ac:spMkLst>
            <pc:docMk/>
            <pc:sldMk cId="3916222300" sldId="568"/>
            <ac:spMk id="6" creationId="{E6482339-BAD5-4EA3-A69A-CE6C6A54DCA6}"/>
          </ac:spMkLst>
        </pc:spChg>
      </pc:sldChg>
      <pc:sldChg chg="modSp">
        <pc:chgData name="Zhi, Degui" userId="S::degui.zhi@uth.tmc.edu::21b48431-3f81-413d-92a2-e466095ed365" providerId="AD" clId="Web-{E441CDAF-849B-42BF-AEBE-FE251F9E234D}" dt="2022-08-07T02:29:01.277" v="6" actId="20577"/>
        <pc:sldMkLst>
          <pc:docMk/>
          <pc:sldMk cId="333282382" sldId="572"/>
        </pc:sldMkLst>
        <pc:spChg chg="mod">
          <ac:chgData name="Zhi, Degui" userId="S::degui.zhi@uth.tmc.edu::21b48431-3f81-413d-92a2-e466095ed365" providerId="AD" clId="Web-{E441CDAF-849B-42BF-AEBE-FE251F9E234D}" dt="2022-08-07T02:29:01.277" v="6" actId="20577"/>
          <ac:spMkLst>
            <pc:docMk/>
            <pc:sldMk cId="333282382" sldId="572"/>
            <ac:spMk id="3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Sheet1!$H$16</c:f>
              <c:strCache>
                <c:ptCount val="1"/>
                <c:pt idx="0">
                  <c:v>Hospital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Sheet1!$H$17:$H$18</c:f>
              <c:numCache>
                <c:formatCode>General</c:formatCode>
                <c:ptCount val="2"/>
                <c:pt idx="0">
                  <c:v>0.81699999999999995</c:v>
                </c:pt>
                <c:pt idx="1">
                  <c:v>0.84499999999999997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17-2347-8743-135D0D164A9F}"/>
            </c:ext>
          </c:extLst>
        </c:ser>
        <c:ser>
          <c:idx val="1"/>
          <c:order val="1"/>
          <c:tx>
            <c:strRef>
              <c:f>Sheet1!$I$16</c:f>
              <c:strCache>
                <c:ptCount val="1"/>
                <c:pt idx="0">
                  <c:v>Hospital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Sheet1!$I$17:$I$18</c:f>
              <c:numCache>
                <c:formatCode>General</c:formatCode>
                <c:ptCount val="2"/>
                <c:pt idx="0">
                  <c:v>0.80200000000000005</c:v>
                </c:pt>
                <c:pt idx="1">
                  <c:v>0.83399999999999996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17-2347-8743-135D0D164A9F}"/>
            </c:ext>
          </c:extLst>
        </c:ser>
        <c:ser>
          <c:idx val="2"/>
          <c:order val="2"/>
          <c:tx>
            <c:strRef>
              <c:f>Sheet1!$J$16</c:f>
              <c:strCache>
                <c:ptCount val="1"/>
                <c:pt idx="0">
                  <c:v>Hospital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Sheet1!$J$17:$J$18</c:f>
              <c:numCache>
                <c:formatCode>General</c:formatCode>
                <c:ptCount val="2"/>
                <c:pt idx="0">
                  <c:v>0.78200000000000003</c:v>
                </c:pt>
                <c:pt idx="1">
                  <c:v>0.79400000000000004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17-2347-8743-135D0D164A9F}"/>
            </c:ext>
          </c:extLst>
        </c:ser>
        <c:ser>
          <c:idx val="3"/>
          <c:order val="3"/>
          <c:tx>
            <c:strRef>
              <c:f>Sheet1!$K$16</c:f>
              <c:strCache>
                <c:ptCount val="1"/>
                <c:pt idx="0">
                  <c:v>Hospital 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Sheet1!$K$17:$K$18</c:f>
              <c:numCache>
                <c:formatCode>General</c:formatCode>
                <c:ptCount val="2"/>
                <c:pt idx="0">
                  <c:v>0.78300000000000003</c:v>
                </c:pt>
                <c:pt idx="1">
                  <c:v>0.81499999999999995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17-2347-8743-135D0D164A9F}"/>
            </c:ext>
          </c:extLst>
        </c:ser>
        <c:ser>
          <c:idx val="4"/>
          <c:order val="4"/>
          <c:tx>
            <c:strRef>
              <c:f>Sheet1!$L$16</c:f>
              <c:strCache>
                <c:ptCount val="1"/>
                <c:pt idx="0">
                  <c:v>Hospital 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Sheet1!$L$17:$L$18</c:f>
              <c:numCache>
                <c:formatCode>General</c:formatCode>
                <c:ptCount val="2"/>
                <c:pt idx="0">
                  <c:v>0.83799999999999997</c:v>
                </c:pt>
                <c:pt idx="1">
                  <c:v>0.85099999999999998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217-2347-8743-135D0D164A9F}"/>
            </c:ext>
          </c:extLst>
        </c:ser>
        <c:ser>
          <c:idx val="5"/>
          <c:order val="5"/>
          <c:tx>
            <c:strRef>
              <c:f>Sheet1!$M$16</c:f>
              <c:strCache>
                <c:ptCount val="1"/>
                <c:pt idx="0">
                  <c:v>Hospital 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Sheet1!$M$17:$M$18</c:f>
              <c:numCache>
                <c:formatCode>General</c:formatCode>
                <c:ptCount val="2"/>
                <c:pt idx="0">
                  <c:v>0.77800000000000002</c:v>
                </c:pt>
                <c:pt idx="1">
                  <c:v>0.78900000000000003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217-2347-8743-135D0D164A9F}"/>
            </c:ext>
          </c:extLst>
        </c:ser>
        <c:ser>
          <c:idx val="6"/>
          <c:order val="6"/>
          <c:tx>
            <c:strRef>
              <c:f>Sheet1!$N$16</c:f>
              <c:strCache>
                <c:ptCount val="1"/>
                <c:pt idx="0">
                  <c:v>Hospital 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Sheet1!$N$17:$N$18</c:f>
              <c:numCache>
                <c:formatCode>General</c:formatCode>
                <c:ptCount val="2"/>
                <c:pt idx="0">
                  <c:v>0.81200000000000006</c:v>
                </c:pt>
                <c:pt idx="1">
                  <c:v>0.82499999999999996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217-2347-8743-135D0D164A9F}"/>
            </c:ext>
          </c:extLst>
        </c:ser>
        <c:ser>
          <c:idx val="7"/>
          <c:order val="7"/>
          <c:tx>
            <c:strRef>
              <c:f>Sheet1!$O$16</c:f>
              <c:strCache>
                <c:ptCount val="1"/>
                <c:pt idx="0">
                  <c:v>Hospital 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Sheet1!$O$17:$O$18</c:f>
              <c:numCache>
                <c:formatCode>General</c:formatCode>
                <c:ptCount val="2"/>
                <c:pt idx="0">
                  <c:v>0.81899999999999995</c:v>
                </c:pt>
                <c:pt idx="1">
                  <c:v>0.82699999999999996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217-2347-8743-135D0D164A9F}"/>
            </c:ext>
          </c:extLst>
        </c:ser>
        <c:ser>
          <c:idx val="8"/>
          <c:order val="8"/>
          <c:tx>
            <c:strRef>
              <c:f>Sheet1!$P$16</c:f>
              <c:strCache>
                <c:ptCount val="1"/>
                <c:pt idx="0">
                  <c:v>Hospital 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Sheet1!$P$17:$P$18</c:f>
              <c:numCache>
                <c:formatCode>General</c:formatCode>
                <c:ptCount val="2"/>
                <c:pt idx="0">
                  <c:v>0.83</c:v>
                </c:pt>
                <c:pt idx="1">
                  <c:v>0.84099999999999997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217-2347-8743-135D0D164A9F}"/>
            </c:ext>
          </c:extLst>
        </c:ser>
        <c:ser>
          <c:idx val="9"/>
          <c:order val="9"/>
          <c:tx>
            <c:strRef>
              <c:f>Sheet1!$Q$16</c:f>
              <c:strCache>
                <c:ptCount val="1"/>
                <c:pt idx="0">
                  <c:v>Hospital 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Sheet1!$G$17:$G$18</c:f>
              <c:strCache>
                <c:ptCount val="2"/>
                <c:pt idx="0">
                  <c:v>Trained on Self-training data only</c:v>
                </c:pt>
                <c:pt idx="1">
                  <c:v>Trained on Full training data</c:v>
                </c:pt>
              </c:strCache>
            </c:strRef>
          </c:cat>
          <c:val>
            <c:numRef>
              <c:f>Sheet1!$Q$17:$Q$18</c:f>
              <c:numCache>
                <c:formatCode>General</c:formatCode>
                <c:ptCount val="2"/>
                <c:pt idx="0">
                  <c:v>0.77400000000000002</c:v>
                </c:pt>
                <c:pt idx="1">
                  <c:v>0.80600000000000005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217-2347-8743-135D0D164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9104703"/>
        <c:axId val="438367327"/>
      </c:lineChart>
      <c:catAx>
        <c:axId val="43910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367327"/>
        <c:crosses val="autoZero"/>
        <c:auto val="1"/>
        <c:lblAlgn val="ctr"/>
        <c:lblOffset val="100"/>
        <c:noMultiLvlLbl val="0"/>
      </c:catAx>
      <c:valAx>
        <c:axId val="438367327"/>
        <c:scaling>
          <c:orientation val="minMax"/>
          <c:min val="0.760000000000000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AUC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104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0E5AC4-62B5-4797-A566-87D21E0E91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570843-CB66-4581-B9F3-BBCBA6F5313D}">
      <dgm:prSet/>
      <dgm:spPr/>
      <dgm:t>
        <a:bodyPr/>
        <a:lstStyle/>
        <a:p>
          <a:r>
            <a:rPr lang="en-US"/>
            <a:t>Introduction of the EHR predictive modeling: theory and practice</a:t>
          </a:r>
        </a:p>
      </dgm:t>
    </dgm:pt>
    <dgm:pt modelId="{CFC8FA05-0D30-4119-8CD4-F3319D48DBE6}" type="parTrans" cxnId="{644F2770-5A5F-41DC-A741-7CCF2215D5BD}">
      <dgm:prSet/>
      <dgm:spPr/>
      <dgm:t>
        <a:bodyPr/>
        <a:lstStyle/>
        <a:p>
          <a:endParaRPr lang="en-US"/>
        </a:p>
      </dgm:t>
    </dgm:pt>
    <dgm:pt modelId="{4B7B8670-C399-46CF-8130-CAA7A826151D}" type="sibTrans" cxnId="{644F2770-5A5F-41DC-A741-7CCF2215D5BD}">
      <dgm:prSet/>
      <dgm:spPr/>
      <dgm:t>
        <a:bodyPr/>
        <a:lstStyle/>
        <a:p>
          <a:endParaRPr lang="en-US"/>
        </a:p>
      </dgm:t>
    </dgm:pt>
    <dgm:pt modelId="{8259DF9B-4CE8-4321-8AB8-0E8EF3E64A91}">
      <dgm:prSet/>
      <dgm:spPr/>
      <dgm:t>
        <a:bodyPr/>
        <a:lstStyle/>
        <a:p>
          <a:r>
            <a:rPr lang="en-US"/>
            <a:t>EHR data preparation</a:t>
          </a:r>
        </a:p>
      </dgm:t>
    </dgm:pt>
    <dgm:pt modelId="{20B46C72-3B98-48C3-8361-C13F9EA56729}" type="parTrans" cxnId="{1405536E-626C-465A-BAF6-5DE72521DA7A}">
      <dgm:prSet/>
      <dgm:spPr/>
      <dgm:t>
        <a:bodyPr/>
        <a:lstStyle/>
        <a:p>
          <a:endParaRPr lang="en-US"/>
        </a:p>
      </dgm:t>
    </dgm:pt>
    <dgm:pt modelId="{D8A54B7F-69C6-46A5-9706-E3A838B258CE}" type="sibTrans" cxnId="{1405536E-626C-465A-BAF6-5DE72521DA7A}">
      <dgm:prSet/>
      <dgm:spPr/>
      <dgm:t>
        <a:bodyPr/>
        <a:lstStyle/>
        <a:p>
          <a:endParaRPr lang="en-US"/>
        </a:p>
      </dgm:t>
    </dgm:pt>
    <dgm:pt modelId="{84ABDDC7-1D39-4FE1-89F3-49EA0AC5771C}">
      <dgm:prSet/>
      <dgm:spPr/>
      <dgm:t>
        <a:bodyPr/>
        <a:lstStyle/>
        <a:p>
          <a:r>
            <a:rPr lang="en-US"/>
            <a:t>RNN-based model training and evaluation</a:t>
          </a:r>
        </a:p>
      </dgm:t>
    </dgm:pt>
    <dgm:pt modelId="{DF3238D3-617C-47F0-9EBE-1D3E0E72C77D}" type="parTrans" cxnId="{EA5CFFAF-F298-45B2-8B82-731C66285F56}">
      <dgm:prSet/>
      <dgm:spPr/>
      <dgm:t>
        <a:bodyPr/>
        <a:lstStyle/>
        <a:p>
          <a:endParaRPr lang="en-US"/>
        </a:p>
      </dgm:t>
    </dgm:pt>
    <dgm:pt modelId="{DCBC33D1-E1CF-4BD7-AF53-D4B187FA880F}" type="sibTrans" cxnId="{EA5CFFAF-F298-45B2-8B82-731C66285F56}">
      <dgm:prSet/>
      <dgm:spPr/>
      <dgm:t>
        <a:bodyPr/>
        <a:lstStyle/>
        <a:p>
          <a:endParaRPr lang="en-US"/>
        </a:p>
      </dgm:t>
    </dgm:pt>
    <dgm:pt modelId="{B1E0478C-A8B4-4A7E-9F8D-EB9ABD0E35D4}">
      <dgm:prSet/>
      <dgm:spPr/>
      <dgm:t>
        <a:bodyPr/>
        <a:lstStyle/>
        <a:p>
          <a:r>
            <a:rPr lang="en-US"/>
            <a:t>Explainability of model predictions </a:t>
          </a:r>
        </a:p>
      </dgm:t>
    </dgm:pt>
    <dgm:pt modelId="{6DFDF853-E855-4896-9F60-E490AF8907C6}" type="parTrans" cxnId="{9DEA3981-986E-46A7-A8B7-CCF2997FE7B2}">
      <dgm:prSet/>
      <dgm:spPr/>
      <dgm:t>
        <a:bodyPr/>
        <a:lstStyle/>
        <a:p>
          <a:endParaRPr lang="en-US"/>
        </a:p>
      </dgm:t>
    </dgm:pt>
    <dgm:pt modelId="{F3EDE564-E81A-4865-9866-DC3F4A4101E7}" type="sibTrans" cxnId="{9DEA3981-986E-46A7-A8B7-CCF2997FE7B2}">
      <dgm:prSet/>
      <dgm:spPr/>
      <dgm:t>
        <a:bodyPr/>
        <a:lstStyle/>
        <a:p>
          <a:endParaRPr lang="en-US"/>
        </a:p>
      </dgm:t>
    </dgm:pt>
    <dgm:pt modelId="{4587E3D5-11C8-48AE-9D47-98EF12956799}" type="pres">
      <dgm:prSet presAssocID="{920E5AC4-62B5-4797-A566-87D21E0E913B}" presName="root" presStyleCnt="0">
        <dgm:presLayoutVars>
          <dgm:dir/>
          <dgm:resizeHandles val="exact"/>
        </dgm:presLayoutVars>
      </dgm:prSet>
      <dgm:spPr/>
    </dgm:pt>
    <dgm:pt modelId="{CD323A98-3716-4D32-8A4D-E4664D7ACF10}" type="pres">
      <dgm:prSet presAssocID="{C8570843-CB66-4581-B9F3-BBCBA6F5313D}" presName="compNode" presStyleCnt="0"/>
      <dgm:spPr/>
    </dgm:pt>
    <dgm:pt modelId="{59754153-51BE-438C-85FD-D87AD2178227}" type="pres">
      <dgm:prSet presAssocID="{C8570843-CB66-4581-B9F3-BBCBA6F5313D}" presName="bgRect" presStyleLbl="bgShp" presStyleIdx="0" presStyleCnt="4"/>
      <dgm:spPr/>
    </dgm:pt>
    <dgm:pt modelId="{BCCA9968-5315-4690-BECC-FEB4C14AA0AA}" type="pres">
      <dgm:prSet presAssocID="{C8570843-CB66-4581-B9F3-BBCBA6F531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6DA69C3-0894-45F2-9A4C-0A045A41E039}" type="pres">
      <dgm:prSet presAssocID="{C8570843-CB66-4581-B9F3-BBCBA6F5313D}" presName="spaceRect" presStyleCnt="0"/>
      <dgm:spPr/>
    </dgm:pt>
    <dgm:pt modelId="{68645502-A822-477D-B988-C8F3453BB6FD}" type="pres">
      <dgm:prSet presAssocID="{C8570843-CB66-4581-B9F3-BBCBA6F5313D}" presName="parTx" presStyleLbl="revTx" presStyleIdx="0" presStyleCnt="4">
        <dgm:presLayoutVars>
          <dgm:chMax val="0"/>
          <dgm:chPref val="0"/>
        </dgm:presLayoutVars>
      </dgm:prSet>
      <dgm:spPr/>
    </dgm:pt>
    <dgm:pt modelId="{2F3986D0-B375-44C9-9A78-D4DC7976A36D}" type="pres">
      <dgm:prSet presAssocID="{4B7B8670-C399-46CF-8130-CAA7A826151D}" presName="sibTrans" presStyleCnt="0"/>
      <dgm:spPr/>
    </dgm:pt>
    <dgm:pt modelId="{FA0BEDED-FB70-42C3-884D-4473C35E13FE}" type="pres">
      <dgm:prSet presAssocID="{8259DF9B-4CE8-4321-8AB8-0E8EF3E64A91}" presName="compNode" presStyleCnt="0"/>
      <dgm:spPr/>
    </dgm:pt>
    <dgm:pt modelId="{EDA1E41E-4684-4963-93A4-52A02DBEAC15}" type="pres">
      <dgm:prSet presAssocID="{8259DF9B-4CE8-4321-8AB8-0E8EF3E64A91}" presName="bgRect" presStyleLbl="bgShp" presStyleIdx="1" presStyleCnt="4"/>
      <dgm:spPr/>
    </dgm:pt>
    <dgm:pt modelId="{80C9BC82-7339-43BF-9E1A-0D8B8005BACD}" type="pres">
      <dgm:prSet presAssocID="{8259DF9B-4CE8-4321-8AB8-0E8EF3E64A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C166A49-9239-48E1-B866-680036CE55B0}" type="pres">
      <dgm:prSet presAssocID="{8259DF9B-4CE8-4321-8AB8-0E8EF3E64A91}" presName="spaceRect" presStyleCnt="0"/>
      <dgm:spPr/>
    </dgm:pt>
    <dgm:pt modelId="{332B7244-9DCE-4345-837F-CA4BA04327A8}" type="pres">
      <dgm:prSet presAssocID="{8259DF9B-4CE8-4321-8AB8-0E8EF3E64A91}" presName="parTx" presStyleLbl="revTx" presStyleIdx="1" presStyleCnt="4">
        <dgm:presLayoutVars>
          <dgm:chMax val="0"/>
          <dgm:chPref val="0"/>
        </dgm:presLayoutVars>
      </dgm:prSet>
      <dgm:spPr/>
    </dgm:pt>
    <dgm:pt modelId="{97E4F15F-07EF-453C-9657-4055B9CBFCBB}" type="pres">
      <dgm:prSet presAssocID="{D8A54B7F-69C6-46A5-9706-E3A838B258CE}" presName="sibTrans" presStyleCnt="0"/>
      <dgm:spPr/>
    </dgm:pt>
    <dgm:pt modelId="{2B9B5BCB-497B-4416-9F81-02DC6F602C98}" type="pres">
      <dgm:prSet presAssocID="{84ABDDC7-1D39-4FE1-89F3-49EA0AC5771C}" presName="compNode" presStyleCnt="0"/>
      <dgm:spPr/>
    </dgm:pt>
    <dgm:pt modelId="{E7621D90-60C4-4261-BC09-B7252D48AAB6}" type="pres">
      <dgm:prSet presAssocID="{84ABDDC7-1D39-4FE1-89F3-49EA0AC5771C}" presName="bgRect" presStyleLbl="bgShp" presStyleIdx="2" presStyleCnt="4"/>
      <dgm:spPr/>
    </dgm:pt>
    <dgm:pt modelId="{915EB83D-EADF-4E19-AD0F-1261F9921EBB}" type="pres">
      <dgm:prSet presAssocID="{84ABDDC7-1D39-4FE1-89F3-49EA0AC5771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0C3B0C0-BF0B-4868-A4DB-841201A75755}" type="pres">
      <dgm:prSet presAssocID="{84ABDDC7-1D39-4FE1-89F3-49EA0AC5771C}" presName="spaceRect" presStyleCnt="0"/>
      <dgm:spPr/>
    </dgm:pt>
    <dgm:pt modelId="{946A2605-4573-4A27-9F07-7EAFF996D41A}" type="pres">
      <dgm:prSet presAssocID="{84ABDDC7-1D39-4FE1-89F3-49EA0AC5771C}" presName="parTx" presStyleLbl="revTx" presStyleIdx="2" presStyleCnt="4">
        <dgm:presLayoutVars>
          <dgm:chMax val="0"/>
          <dgm:chPref val="0"/>
        </dgm:presLayoutVars>
      </dgm:prSet>
      <dgm:spPr/>
    </dgm:pt>
    <dgm:pt modelId="{C2131BBC-9F8B-4FB2-8C33-4E8432D07AA3}" type="pres">
      <dgm:prSet presAssocID="{DCBC33D1-E1CF-4BD7-AF53-D4B187FA880F}" presName="sibTrans" presStyleCnt="0"/>
      <dgm:spPr/>
    </dgm:pt>
    <dgm:pt modelId="{AB64062D-37CB-4E02-AAA1-893CD92AFF1D}" type="pres">
      <dgm:prSet presAssocID="{B1E0478C-A8B4-4A7E-9F8D-EB9ABD0E35D4}" presName="compNode" presStyleCnt="0"/>
      <dgm:spPr/>
    </dgm:pt>
    <dgm:pt modelId="{5DA0C02E-520E-4B29-B39A-06813AD9084E}" type="pres">
      <dgm:prSet presAssocID="{B1E0478C-A8B4-4A7E-9F8D-EB9ABD0E35D4}" presName="bgRect" presStyleLbl="bgShp" presStyleIdx="3" presStyleCnt="4"/>
      <dgm:spPr/>
    </dgm:pt>
    <dgm:pt modelId="{B38F071C-75C5-4F6D-A23F-DE97C3592369}" type="pres">
      <dgm:prSet presAssocID="{B1E0478C-A8B4-4A7E-9F8D-EB9ABD0E35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2E205F7-97FB-4D1C-BAD1-BC4F8F11A335}" type="pres">
      <dgm:prSet presAssocID="{B1E0478C-A8B4-4A7E-9F8D-EB9ABD0E35D4}" presName="spaceRect" presStyleCnt="0"/>
      <dgm:spPr/>
    </dgm:pt>
    <dgm:pt modelId="{32D199C6-A021-418A-97E0-1B8372FF5868}" type="pres">
      <dgm:prSet presAssocID="{B1E0478C-A8B4-4A7E-9F8D-EB9ABD0E35D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9103B18-A925-4E84-B1A1-F8594CA81140}" type="presOf" srcId="{84ABDDC7-1D39-4FE1-89F3-49EA0AC5771C}" destId="{946A2605-4573-4A27-9F07-7EAFF996D41A}" srcOrd="0" destOrd="0" presId="urn:microsoft.com/office/officeart/2018/2/layout/IconVerticalSolidList"/>
    <dgm:cxn modelId="{1405536E-626C-465A-BAF6-5DE72521DA7A}" srcId="{920E5AC4-62B5-4797-A566-87D21E0E913B}" destId="{8259DF9B-4CE8-4321-8AB8-0E8EF3E64A91}" srcOrd="1" destOrd="0" parTransId="{20B46C72-3B98-48C3-8361-C13F9EA56729}" sibTransId="{D8A54B7F-69C6-46A5-9706-E3A838B258CE}"/>
    <dgm:cxn modelId="{644F2770-5A5F-41DC-A741-7CCF2215D5BD}" srcId="{920E5AC4-62B5-4797-A566-87D21E0E913B}" destId="{C8570843-CB66-4581-B9F3-BBCBA6F5313D}" srcOrd="0" destOrd="0" parTransId="{CFC8FA05-0D30-4119-8CD4-F3319D48DBE6}" sibTransId="{4B7B8670-C399-46CF-8130-CAA7A826151D}"/>
    <dgm:cxn modelId="{85E0FD71-A8F9-41FD-8E87-20E3034DB220}" type="presOf" srcId="{920E5AC4-62B5-4797-A566-87D21E0E913B}" destId="{4587E3D5-11C8-48AE-9D47-98EF12956799}" srcOrd="0" destOrd="0" presId="urn:microsoft.com/office/officeart/2018/2/layout/IconVerticalSolidList"/>
    <dgm:cxn modelId="{9DEA3981-986E-46A7-A8B7-CCF2997FE7B2}" srcId="{920E5AC4-62B5-4797-A566-87D21E0E913B}" destId="{B1E0478C-A8B4-4A7E-9F8D-EB9ABD0E35D4}" srcOrd="3" destOrd="0" parTransId="{6DFDF853-E855-4896-9F60-E490AF8907C6}" sibTransId="{F3EDE564-E81A-4865-9866-DC3F4A4101E7}"/>
    <dgm:cxn modelId="{1CF6268E-1275-4C67-ADA0-DFE5A0934010}" type="presOf" srcId="{C8570843-CB66-4581-B9F3-BBCBA6F5313D}" destId="{68645502-A822-477D-B988-C8F3453BB6FD}" srcOrd="0" destOrd="0" presId="urn:microsoft.com/office/officeart/2018/2/layout/IconVerticalSolidList"/>
    <dgm:cxn modelId="{5ACC849A-1E21-400B-A772-DD907FCE270C}" type="presOf" srcId="{B1E0478C-A8B4-4A7E-9F8D-EB9ABD0E35D4}" destId="{32D199C6-A021-418A-97E0-1B8372FF5868}" srcOrd="0" destOrd="0" presId="urn:microsoft.com/office/officeart/2018/2/layout/IconVerticalSolidList"/>
    <dgm:cxn modelId="{EA5CFFAF-F298-45B2-8B82-731C66285F56}" srcId="{920E5AC4-62B5-4797-A566-87D21E0E913B}" destId="{84ABDDC7-1D39-4FE1-89F3-49EA0AC5771C}" srcOrd="2" destOrd="0" parTransId="{DF3238D3-617C-47F0-9EBE-1D3E0E72C77D}" sibTransId="{DCBC33D1-E1CF-4BD7-AF53-D4B187FA880F}"/>
    <dgm:cxn modelId="{EA7E84C6-8386-40C0-B514-784E24E5CF5B}" type="presOf" srcId="{8259DF9B-4CE8-4321-8AB8-0E8EF3E64A91}" destId="{332B7244-9DCE-4345-837F-CA4BA04327A8}" srcOrd="0" destOrd="0" presId="urn:microsoft.com/office/officeart/2018/2/layout/IconVerticalSolidList"/>
    <dgm:cxn modelId="{4FADBC1C-6395-4F74-BA8C-0FE190A12B5F}" type="presParOf" srcId="{4587E3D5-11C8-48AE-9D47-98EF12956799}" destId="{CD323A98-3716-4D32-8A4D-E4664D7ACF10}" srcOrd="0" destOrd="0" presId="urn:microsoft.com/office/officeart/2018/2/layout/IconVerticalSolidList"/>
    <dgm:cxn modelId="{2C7CD5F3-0DAA-41DA-B479-53324C5CD63C}" type="presParOf" srcId="{CD323A98-3716-4D32-8A4D-E4664D7ACF10}" destId="{59754153-51BE-438C-85FD-D87AD2178227}" srcOrd="0" destOrd="0" presId="urn:microsoft.com/office/officeart/2018/2/layout/IconVerticalSolidList"/>
    <dgm:cxn modelId="{AF59679B-FDE0-4AA3-9E5B-1DA0AB92ED07}" type="presParOf" srcId="{CD323A98-3716-4D32-8A4D-E4664D7ACF10}" destId="{BCCA9968-5315-4690-BECC-FEB4C14AA0AA}" srcOrd="1" destOrd="0" presId="urn:microsoft.com/office/officeart/2018/2/layout/IconVerticalSolidList"/>
    <dgm:cxn modelId="{D0E7894B-35E4-474E-9F7E-CBDAD8574E0B}" type="presParOf" srcId="{CD323A98-3716-4D32-8A4D-E4664D7ACF10}" destId="{F6DA69C3-0894-45F2-9A4C-0A045A41E039}" srcOrd="2" destOrd="0" presId="urn:microsoft.com/office/officeart/2018/2/layout/IconVerticalSolidList"/>
    <dgm:cxn modelId="{9AE4AF5B-B9CB-4461-B983-4053A0B91B2A}" type="presParOf" srcId="{CD323A98-3716-4D32-8A4D-E4664D7ACF10}" destId="{68645502-A822-477D-B988-C8F3453BB6FD}" srcOrd="3" destOrd="0" presId="urn:microsoft.com/office/officeart/2018/2/layout/IconVerticalSolidList"/>
    <dgm:cxn modelId="{A11DED15-9F40-4F2D-AA17-F8CEDCAE9F85}" type="presParOf" srcId="{4587E3D5-11C8-48AE-9D47-98EF12956799}" destId="{2F3986D0-B375-44C9-9A78-D4DC7976A36D}" srcOrd="1" destOrd="0" presId="urn:microsoft.com/office/officeart/2018/2/layout/IconVerticalSolidList"/>
    <dgm:cxn modelId="{0F365358-33D2-4821-BF4E-5A2CD16BBB10}" type="presParOf" srcId="{4587E3D5-11C8-48AE-9D47-98EF12956799}" destId="{FA0BEDED-FB70-42C3-884D-4473C35E13FE}" srcOrd="2" destOrd="0" presId="urn:microsoft.com/office/officeart/2018/2/layout/IconVerticalSolidList"/>
    <dgm:cxn modelId="{99D70C19-12CD-439F-A3FB-0B067D375FF7}" type="presParOf" srcId="{FA0BEDED-FB70-42C3-884D-4473C35E13FE}" destId="{EDA1E41E-4684-4963-93A4-52A02DBEAC15}" srcOrd="0" destOrd="0" presId="urn:microsoft.com/office/officeart/2018/2/layout/IconVerticalSolidList"/>
    <dgm:cxn modelId="{6D4AEF4B-A441-49A4-8025-0743CFE83601}" type="presParOf" srcId="{FA0BEDED-FB70-42C3-884D-4473C35E13FE}" destId="{80C9BC82-7339-43BF-9E1A-0D8B8005BACD}" srcOrd="1" destOrd="0" presId="urn:microsoft.com/office/officeart/2018/2/layout/IconVerticalSolidList"/>
    <dgm:cxn modelId="{FD79638E-2D44-4514-A550-5A7CC17B03A8}" type="presParOf" srcId="{FA0BEDED-FB70-42C3-884D-4473C35E13FE}" destId="{2C166A49-9239-48E1-B866-680036CE55B0}" srcOrd="2" destOrd="0" presId="urn:microsoft.com/office/officeart/2018/2/layout/IconVerticalSolidList"/>
    <dgm:cxn modelId="{6334C899-7447-4212-A4C1-8E5FD9E1EF19}" type="presParOf" srcId="{FA0BEDED-FB70-42C3-884D-4473C35E13FE}" destId="{332B7244-9DCE-4345-837F-CA4BA04327A8}" srcOrd="3" destOrd="0" presId="urn:microsoft.com/office/officeart/2018/2/layout/IconVerticalSolidList"/>
    <dgm:cxn modelId="{11769999-83F3-4576-B087-7C35379E5B22}" type="presParOf" srcId="{4587E3D5-11C8-48AE-9D47-98EF12956799}" destId="{97E4F15F-07EF-453C-9657-4055B9CBFCBB}" srcOrd="3" destOrd="0" presId="urn:microsoft.com/office/officeart/2018/2/layout/IconVerticalSolidList"/>
    <dgm:cxn modelId="{19CA12EA-10FC-4320-ABE9-920DDC7B0B22}" type="presParOf" srcId="{4587E3D5-11C8-48AE-9D47-98EF12956799}" destId="{2B9B5BCB-497B-4416-9F81-02DC6F602C98}" srcOrd="4" destOrd="0" presId="urn:microsoft.com/office/officeart/2018/2/layout/IconVerticalSolidList"/>
    <dgm:cxn modelId="{70B240E4-C0B7-4A29-BB36-2E87DE4312F7}" type="presParOf" srcId="{2B9B5BCB-497B-4416-9F81-02DC6F602C98}" destId="{E7621D90-60C4-4261-BC09-B7252D48AAB6}" srcOrd="0" destOrd="0" presId="urn:microsoft.com/office/officeart/2018/2/layout/IconVerticalSolidList"/>
    <dgm:cxn modelId="{7EEAC51D-0BD5-4C84-A3A7-1885DA013B03}" type="presParOf" srcId="{2B9B5BCB-497B-4416-9F81-02DC6F602C98}" destId="{915EB83D-EADF-4E19-AD0F-1261F9921EBB}" srcOrd="1" destOrd="0" presId="urn:microsoft.com/office/officeart/2018/2/layout/IconVerticalSolidList"/>
    <dgm:cxn modelId="{54D920FB-4EED-405E-81A8-595099B958F7}" type="presParOf" srcId="{2B9B5BCB-497B-4416-9F81-02DC6F602C98}" destId="{60C3B0C0-BF0B-4868-A4DB-841201A75755}" srcOrd="2" destOrd="0" presId="urn:microsoft.com/office/officeart/2018/2/layout/IconVerticalSolidList"/>
    <dgm:cxn modelId="{7A0AAC8A-65F3-4EF4-BAD5-00BDC8533419}" type="presParOf" srcId="{2B9B5BCB-497B-4416-9F81-02DC6F602C98}" destId="{946A2605-4573-4A27-9F07-7EAFF996D41A}" srcOrd="3" destOrd="0" presId="urn:microsoft.com/office/officeart/2018/2/layout/IconVerticalSolidList"/>
    <dgm:cxn modelId="{1CC698D4-F7AC-4F92-9282-7657F795247E}" type="presParOf" srcId="{4587E3D5-11C8-48AE-9D47-98EF12956799}" destId="{C2131BBC-9F8B-4FB2-8C33-4E8432D07AA3}" srcOrd="5" destOrd="0" presId="urn:microsoft.com/office/officeart/2018/2/layout/IconVerticalSolidList"/>
    <dgm:cxn modelId="{C2FFDD43-3DF6-41F1-9D31-E0FA93227E6F}" type="presParOf" srcId="{4587E3D5-11C8-48AE-9D47-98EF12956799}" destId="{AB64062D-37CB-4E02-AAA1-893CD92AFF1D}" srcOrd="6" destOrd="0" presId="urn:microsoft.com/office/officeart/2018/2/layout/IconVerticalSolidList"/>
    <dgm:cxn modelId="{80877B46-9033-43BC-BCF7-46EDF6F48687}" type="presParOf" srcId="{AB64062D-37CB-4E02-AAA1-893CD92AFF1D}" destId="{5DA0C02E-520E-4B29-B39A-06813AD9084E}" srcOrd="0" destOrd="0" presId="urn:microsoft.com/office/officeart/2018/2/layout/IconVerticalSolidList"/>
    <dgm:cxn modelId="{2D6F0A5D-49BC-4A6B-8516-1A48DA91190C}" type="presParOf" srcId="{AB64062D-37CB-4E02-AAA1-893CD92AFF1D}" destId="{B38F071C-75C5-4F6D-A23F-DE97C3592369}" srcOrd="1" destOrd="0" presId="urn:microsoft.com/office/officeart/2018/2/layout/IconVerticalSolidList"/>
    <dgm:cxn modelId="{2EAFB2E6-B613-42D7-8318-3E353CD8BC8A}" type="presParOf" srcId="{AB64062D-37CB-4E02-AAA1-893CD92AFF1D}" destId="{C2E205F7-97FB-4D1C-BAD1-BC4F8F11A335}" srcOrd="2" destOrd="0" presId="urn:microsoft.com/office/officeart/2018/2/layout/IconVerticalSolidList"/>
    <dgm:cxn modelId="{0D7E61D8-D4C0-4C95-8D74-DC2854D44778}" type="presParOf" srcId="{AB64062D-37CB-4E02-AAA1-893CD92AFF1D}" destId="{32D199C6-A021-418A-97E0-1B8372FF58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74F39-D770-47B1-9AE4-106DBEE8B9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047D158-AA0E-4431-B92B-BF3CC9018B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Data Volume</a:t>
          </a:r>
          <a:endParaRPr lang="en-US" b="1"/>
        </a:p>
      </dgm:t>
    </dgm:pt>
    <dgm:pt modelId="{0F855FD2-DD31-4A6F-AF0D-205A43AE87E7}" type="parTrans" cxnId="{A26C099C-CC9B-4C50-AAB6-E720D48F0C11}">
      <dgm:prSet/>
      <dgm:spPr/>
      <dgm:t>
        <a:bodyPr/>
        <a:lstStyle/>
        <a:p>
          <a:endParaRPr lang="en-US"/>
        </a:p>
      </dgm:t>
    </dgm:pt>
    <dgm:pt modelId="{6AD680EE-9408-489D-A6AF-6704D7BA8AA0}" type="sibTrans" cxnId="{A26C099C-CC9B-4C50-AAB6-E720D48F0C11}">
      <dgm:prSet/>
      <dgm:spPr/>
      <dgm:t>
        <a:bodyPr/>
        <a:lstStyle/>
        <a:p>
          <a:endParaRPr lang="en-US"/>
        </a:p>
      </dgm:t>
    </dgm:pt>
    <dgm:pt modelId="{B4EB882D-8E22-4B93-8C95-15D516B1F61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Data Quality</a:t>
          </a:r>
          <a:endParaRPr lang="en-US" b="1"/>
        </a:p>
      </dgm:t>
    </dgm:pt>
    <dgm:pt modelId="{31A50C1B-4A80-4E92-AB2B-A831AE082062}" type="parTrans" cxnId="{9D42ECC5-3E8A-42EE-BFE1-9863D6DAE8E7}">
      <dgm:prSet/>
      <dgm:spPr/>
      <dgm:t>
        <a:bodyPr/>
        <a:lstStyle/>
        <a:p>
          <a:endParaRPr lang="en-US"/>
        </a:p>
      </dgm:t>
    </dgm:pt>
    <dgm:pt modelId="{FE41CE7A-5489-4722-ACB3-C6BAA3D6A375}" type="sibTrans" cxnId="{9D42ECC5-3E8A-42EE-BFE1-9863D6DAE8E7}">
      <dgm:prSet/>
      <dgm:spPr/>
      <dgm:t>
        <a:bodyPr/>
        <a:lstStyle/>
        <a:p>
          <a:endParaRPr lang="en-US"/>
        </a:p>
      </dgm:t>
    </dgm:pt>
    <dgm:pt modelId="{5977F801-0085-408B-B8A4-46CD4B63739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Temporality</a:t>
          </a:r>
          <a:endParaRPr lang="en-US" b="1"/>
        </a:p>
      </dgm:t>
    </dgm:pt>
    <dgm:pt modelId="{D6F28902-293B-4406-B6D8-5751A2E58863}" type="parTrans" cxnId="{ACE4509F-0AE3-4446-BE8D-D204BF643329}">
      <dgm:prSet/>
      <dgm:spPr/>
      <dgm:t>
        <a:bodyPr/>
        <a:lstStyle/>
        <a:p>
          <a:endParaRPr lang="en-US"/>
        </a:p>
      </dgm:t>
    </dgm:pt>
    <dgm:pt modelId="{A188DDE2-B821-435E-932D-AD2B3388003D}" type="sibTrans" cxnId="{ACE4509F-0AE3-4446-BE8D-D204BF643329}">
      <dgm:prSet/>
      <dgm:spPr/>
      <dgm:t>
        <a:bodyPr/>
        <a:lstStyle/>
        <a:p>
          <a:endParaRPr lang="en-US"/>
        </a:p>
      </dgm:t>
    </dgm:pt>
    <dgm:pt modelId="{F52F86D7-5AE4-4F17-B418-29FB24EC314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Multi-Modality</a:t>
          </a:r>
          <a:endParaRPr lang="en-US" b="1"/>
        </a:p>
      </dgm:t>
    </dgm:pt>
    <dgm:pt modelId="{CBC0CE94-C488-4255-8FEB-80408DB89EA5}" type="parTrans" cxnId="{C775DE9F-BE7D-4F53-8AFB-2EAC150C04E4}">
      <dgm:prSet/>
      <dgm:spPr/>
      <dgm:t>
        <a:bodyPr/>
        <a:lstStyle/>
        <a:p>
          <a:endParaRPr lang="en-US"/>
        </a:p>
      </dgm:t>
    </dgm:pt>
    <dgm:pt modelId="{5A6533B8-E2B0-4D8A-8B00-9617F71C52DE}" type="sibTrans" cxnId="{C775DE9F-BE7D-4F53-8AFB-2EAC150C04E4}">
      <dgm:prSet/>
      <dgm:spPr/>
      <dgm:t>
        <a:bodyPr/>
        <a:lstStyle/>
        <a:p>
          <a:endParaRPr lang="en-US"/>
        </a:p>
      </dgm:t>
    </dgm:pt>
    <dgm:pt modelId="{D4D77CED-3CB8-4338-8967-0CCB82D7B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Knowledge</a:t>
          </a:r>
          <a:endParaRPr lang="en-US" b="1"/>
        </a:p>
      </dgm:t>
    </dgm:pt>
    <dgm:pt modelId="{8FBCFBE3-461D-4F86-8D2D-8DED9162F0A2}" type="parTrans" cxnId="{EB13D3F1-0E71-45A3-8919-CEF879C279B1}">
      <dgm:prSet/>
      <dgm:spPr/>
      <dgm:t>
        <a:bodyPr/>
        <a:lstStyle/>
        <a:p>
          <a:endParaRPr lang="en-US"/>
        </a:p>
      </dgm:t>
    </dgm:pt>
    <dgm:pt modelId="{344A0C44-1D2C-41BD-9E71-96E169F3C0B9}" type="sibTrans" cxnId="{EB13D3F1-0E71-45A3-8919-CEF879C279B1}">
      <dgm:prSet/>
      <dgm:spPr/>
      <dgm:t>
        <a:bodyPr/>
        <a:lstStyle/>
        <a:p>
          <a:endParaRPr lang="en-US"/>
        </a:p>
      </dgm:t>
    </dgm:pt>
    <dgm:pt modelId="{B2D0FDED-FCA6-4DB9-A2EF-182D3F3388F5}" type="pres">
      <dgm:prSet presAssocID="{BB374F39-D770-47B1-9AE4-106DBEE8B94D}" presName="root" presStyleCnt="0">
        <dgm:presLayoutVars>
          <dgm:dir/>
          <dgm:resizeHandles val="exact"/>
        </dgm:presLayoutVars>
      </dgm:prSet>
      <dgm:spPr/>
    </dgm:pt>
    <dgm:pt modelId="{00C8ADA5-6E70-4910-BFB9-82EAA6287AC9}" type="pres">
      <dgm:prSet presAssocID="{D047D158-AA0E-4431-B92B-BF3CC9018BFF}" presName="compNode" presStyleCnt="0"/>
      <dgm:spPr/>
    </dgm:pt>
    <dgm:pt modelId="{53B21EA1-795F-4FE8-B773-59B50027ECB6}" type="pres">
      <dgm:prSet presAssocID="{D047D158-AA0E-4431-B92B-BF3CC9018B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E6BC1FE-4E7C-407F-BF4A-977C094A5006}" type="pres">
      <dgm:prSet presAssocID="{D047D158-AA0E-4431-B92B-BF3CC9018BFF}" presName="spaceRect" presStyleCnt="0"/>
      <dgm:spPr/>
    </dgm:pt>
    <dgm:pt modelId="{A9D49E96-0CD1-4AFA-887A-E3F681E58E23}" type="pres">
      <dgm:prSet presAssocID="{D047D158-AA0E-4431-B92B-BF3CC9018BFF}" presName="textRect" presStyleLbl="revTx" presStyleIdx="0" presStyleCnt="5">
        <dgm:presLayoutVars>
          <dgm:chMax val="1"/>
          <dgm:chPref val="1"/>
        </dgm:presLayoutVars>
      </dgm:prSet>
      <dgm:spPr/>
    </dgm:pt>
    <dgm:pt modelId="{D005EE35-DF5B-4964-91D0-8F15132D88C2}" type="pres">
      <dgm:prSet presAssocID="{6AD680EE-9408-489D-A6AF-6704D7BA8AA0}" presName="sibTrans" presStyleCnt="0"/>
      <dgm:spPr/>
    </dgm:pt>
    <dgm:pt modelId="{D3E88A98-36FE-410F-ABF3-D6DEBA14DEDA}" type="pres">
      <dgm:prSet presAssocID="{B4EB882D-8E22-4B93-8C95-15D516B1F619}" presName="compNode" presStyleCnt="0"/>
      <dgm:spPr/>
    </dgm:pt>
    <dgm:pt modelId="{F9B0C754-BA17-4D90-BAF3-7E28E413AFE3}" type="pres">
      <dgm:prSet presAssocID="{B4EB882D-8E22-4B93-8C95-15D516B1F61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E39EFC-F864-4FF1-A45D-0A2CD45C4096}" type="pres">
      <dgm:prSet presAssocID="{B4EB882D-8E22-4B93-8C95-15D516B1F619}" presName="spaceRect" presStyleCnt="0"/>
      <dgm:spPr/>
    </dgm:pt>
    <dgm:pt modelId="{3EAFE427-BCA0-43A2-A464-4E076D0DE22E}" type="pres">
      <dgm:prSet presAssocID="{B4EB882D-8E22-4B93-8C95-15D516B1F619}" presName="textRect" presStyleLbl="revTx" presStyleIdx="1" presStyleCnt="5">
        <dgm:presLayoutVars>
          <dgm:chMax val="1"/>
          <dgm:chPref val="1"/>
        </dgm:presLayoutVars>
      </dgm:prSet>
      <dgm:spPr/>
    </dgm:pt>
    <dgm:pt modelId="{F50597E3-7A80-4EC6-AF23-4A2CF14D86B1}" type="pres">
      <dgm:prSet presAssocID="{FE41CE7A-5489-4722-ACB3-C6BAA3D6A375}" presName="sibTrans" presStyleCnt="0"/>
      <dgm:spPr/>
    </dgm:pt>
    <dgm:pt modelId="{C56CBE28-D931-4E3F-B494-FD7BA12D6EAA}" type="pres">
      <dgm:prSet presAssocID="{5977F801-0085-408B-B8A4-46CD4B63739C}" presName="compNode" presStyleCnt="0"/>
      <dgm:spPr/>
    </dgm:pt>
    <dgm:pt modelId="{325423A9-DF09-4AB2-B48B-71DD0E4D85C3}" type="pres">
      <dgm:prSet presAssocID="{5977F801-0085-408B-B8A4-46CD4B63739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419087E1-CD78-4AED-8D9F-76A893E93660}" type="pres">
      <dgm:prSet presAssocID="{5977F801-0085-408B-B8A4-46CD4B63739C}" presName="spaceRect" presStyleCnt="0"/>
      <dgm:spPr/>
    </dgm:pt>
    <dgm:pt modelId="{452BAB66-6587-4611-B625-2435E85686E2}" type="pres">
      <dgm:prSet presAssocID="{5977F801-0085-408B-B8A4-46CD4B63739C}" presName="textRect" presStyleLbl="revTx" presStyleIdx="2" presStyleCnt="5">
        <dgm:presLayoutVars>
          <dgm:chMax val="1"/>
          <dgm:chPref val="1"/>
        </dgm:presLayoutVars>
      </dgm:prSet>
      <dgm:spPr/>
    </dgm:pt>
    <dgm:pt modelId="{3420C0FD-3FC0-4F01-9987-BBD3C5193CF1}" type="pres">
      <dgm:prSet presAssocID="{A188DDE2-B821-435E-932D-AD2B3388003D}" presName="sibTrans" presStyleCnt="0"/>
      <dgm:spPr/>
    </dgm:pt>
    <dgm:pt modelId="{13B187C9-6D99-4D09-BD8D-B25C1F5E242C}" type="pres">
      <dgm:prSet presAssocID="{F52F86D7-5AE4-4F17-B418-29FB24EC3146}" presName="compNode" presStyleCnt="0"/>
      <dgm:spPr/>
    </dgm:pt>
    <dgm:pt modelId="{1C9DFBFF-C427-40BB-9B09-E41F17B97686}" type="pres">
      <dgm:prSet presAssocID="{F52F86D7-5AE4-4F17-B418-29FB24EC314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duce"/>
        </a:ext>
      </dgm:extLst>
    </dgm:pt>
    <dgm:pt modelId="{E11CD5CD-63C3-4386-B7D1-47AE33FDC957}" type="pres">
      <dgm:prSet presAssocID="{F52F86D7-5AE4-4F17-B418-29FB24EC3146}" presName="spaceRect" presStyleCnt="0"/>
      <dgm:spPr/>
    </dgm:pt>
    <dgm:pt modelId="{2B60AC02-F0ED-4D28-80AB-65B584886213}" type="pres">
      <dgm:prSet presAssocID="{F52F86D7-5AE4-4F17-B418-29FB24EC3146}" presName="textRect" presStyleLbl="revTx" presStyleIdx="3" presStyleCnt="5">
        <dgm:presLayoutVars>
          <dgm:chMax val="1"/>
          <dgm:chPref val="1"/>
        </dgm:presLayoutVars>
      </dgm:prSet>
      <dgm:spPr/>
    </dgm:pt>
    <dgm:pt modelId="{CB496EE1-9295-48EF-8AAD-9A154BA4D7E2}" type="pres">
      <dgm:prSet presAssocID="{5A6533B8-E2B0-4D8A-8B00-9617F71C52DE}" presName="sibTrans" presStyleCnt="0"/>
      <dgm:spPr/>
    </dgm:pt>
    <dgm:pt modelId="{9CB6FBB9-BE69-480B-AF5A-0D5CDBB77838}" type="pres">
      <dgm:prSet presAssocID="{D4D77CED-3CB8-4338-8967-0CCB82D7B95C}" presName="compNode" presStyleCnt="0"/>
      <dgm:spPr/>
    </dgm:pt>
    <dgm:pt modelId="{D5100E69-726A-40AD-B6AA-F9DDADEFFFA5}" type="pres">
      <dgm:prSet presAssocID="{D4D77CED-3CB8-4338-8967-0CCB82D7B95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1AA85DC-B326-41D1-8461-8CCC4AB75CEF}" type="pres">
      <dgm:prSet presAssocID="{D4D77CED-3CB8-4338-8967-0CCB82D7B95C}" presName="spaceRect" presStyleCnt="0"/>
      <dgm:spPr/>
    </dgm:pt>
    <dgm:pt modelId="{A0C36DB9-F9C7-4EF2-88B7-024FB0A22D66}" type="pres">
      <dgm:prSet presAssocID="{D4D77CED-3CB8-4338-8967-0CCB82D7B95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C452B0A-DB57-4D77-AD93-62662E0ABFFF}" type="presOf" srcId="{5977F801-0085-408B-B8A4-46CD4B63739C}" destId="{452BAB66-6587-4611-B625-2435E85686E2}" srcOrd="0" destOrd="0" presId="urn:microsoft.com/office/officeart/2018/2/layout/IconLabelList"/>
    <dgm:cxn modelId="{C0299B29-1DAD-4B60-9905-2AB6FAEBE9F9}" type="presOf" srcId="{B4EB882D-8E22-4B93-8C95-15D516B1F619}" destId="{3EAFE427-BCA0-43A2-A464-4E076D0DE22E}" srcOrd="0" destOrd="0" presId="urn:microsoft.com/office/officeart/2018/2/layout/IconLabelList"/>
    <dgm:cxn modelId="{1518EB2E-A4A0-492A-BC98-9BDA8CBDFAFA}" type="presOf" srcId="{D047D158-AA0E-4431-B92B-BF3CC9018BFF}" destId="{A9D49E96-0CD1-4AFA-887A-E3F681E58E23}" srcOrd="0" destOrd="0" presId="urn:microsoft.com/office/officeart/2018/2/layout/IconLabelList"/>
    <dgm:cxn modelId="{E370D63E-3BE8-4C16-911C-1C568B0723EF}" type="presOf" srcId="{F52F86D7-5AE4-4F17-B418-29FB24EC3146}" destId="{2B60AC02-F0ED-4D28-80AB-65B584886213}" srcOrd="0" destOrd="0" presId="urn:microsoft.com/office/officeart/2018/2/layout/IconLabelList"/>
    <dgm:cxn modelId="{981C495E-5A30-46F2-8B0E-38C10EA583F5}" type="presOf" srcId="{D4D77CED-3CB8-4338-8967-0CCB82D7B95C}" destId="{A0C36DB9-F9C7-4EF2-88B7-024FB0A22D66}" srcOrd="0" destOrd="0" presId="urn:microsoft.com/office/officeart/2018/2/layout/IconLabelList"/>
    <dgm:cxn modelId="{A26C099C-CC9B-4C50-AAB6-E720D48F0C11}" srcId="{BB374F39-D770-47B1-9AE4-106DBEE8B94D}" destId="{D047D158-AA0E-4431-B92B-BF3CC9018BFF}" srcOrd="0" destOrd="0" parTransId="{0F855FD2-DD31-4A6F-AF0D-205A43AE87E7}" sibTransId="{6AD680EE-9408-489D-A6AF-6704D7BA8AA0}"/>
    <dgm:cxn modelId="{ACE4509F-0AE3-4446-BE8D-D204BF643329}" srcId="{BB374F39-D770-47B1-9AE4-106DBEE8B94D}" destId="{5977F801-0085-408B-B8A4-46CD4B63739C}" srcOrd="2" destOrd="0" parTransId="{D6F28902-293B-4406-B6D8-5751A2E58863}" sibTransId="{A188DDE2-B821-435E-932D-AD2B3388003D}"/>
    <dgm:cxn modelId="{C775DE9F-BE7D-4F53-8AFB-2EAC150C04E4}" srcId="{BB374F39-D770-47B1-9AE4-106DBEE8B94D}" destId="{F52F86D7-5AE4-4F17-B418-29FB24EC3146}" srcOrd="3" destOrd="0" parTransId="{CBC0CE94-C488-4255-8FEB-80408DB89EA5}" sibTransId="{5A6533B8-E2B0-4D8A-8B00-9617F71C52DE}"/>
    <dgm:cxn modelId="{9D42ECC5-3E8A-42EE-BFE1-9863D6DAE8E7}" srcId="{BB374F39-D770-47B1-9AE4-106DBEE8B94D}" destId="{B4EB882D-8E22-4B93-8C95-15D516B1F619}" srcOrd="1" destOrd="0" parTransId="{31A50C1B-4A80-4E92-AB2B-A831AE082062}" sibTransId="{FE41CE7A-5489-4722-ACB3-C6BAA3D6A375}"/>
    <dgm:cxn modelId="{5FF1AFE9-B4F8-471B-B574-D6FF7911AE8A}" type="presOf" srcId="{BB374F39-D770-47B1-9AE4-106DBEE8B94D}" destId="{B2D0FDED-FCA6-4DB9-A2EF-182D3F3388F5}" srcOrd="0" destOrd="0" presId="urn:microsoft.com/office/officeart/2018/2/layout/IconLabelList"/>
    <dgm:cxn modelId="{EB13D3F1-0E71-45A3-8919-CEF879C279B1}" srcId="{BB374F39-D770-47B1-9AE4-106DBEE8B94D}" destId="{D4D77CED-3CB8-4338-8967-0CCB82D7B95C}" srcOrd="4" destOrd="0" parTransId="{8FBCFBE3-461D-4F86-8D2D-8DED9162F0A2}" sibTransId="{344A0C44-1D2C-41BD-9E71-96E169F3C0B9}"/>
    <dgm:cxn modelId="{704EFFC5-141A-46E1-8151-8992641F9E56}" type="presParOf" srcId="{B2D0FDED-FCA6-4DB9-A2EF-182D3F3388F5}" destId="{00C8ADA5-6E70-4910-BFB9-82EAA6287AC9}" srcOrd="0" destOrd="0" presId="urn:microsoft.com/office/officeart/2018/2/layout/IconLabelList"/>
    <dgm:cxn modelId="{D781D299-0B65-49E5-9B5F-B9307C529AE5}" type="presParOf" srcId="{00C8ADA5-6E70-4910-BFB9-82EAA6287AC9}" destId="{53B21EA1-795F-4FE8-B773-59B50027ECB6}" srcOrd="0" destOrd="0" presId="urn:microsoft.com/office/officeart/2018/2/layout/IconLabelList"/>
    <dgm:cxn modelId="{090E9401-D14C-4283-9C7E-417673E75975}" type="presParOf" srcId="{00C8ADA5-6E70-4910-BFB9-82EAA6287AC9}" destId="{8E6BC1FE-4E7C-407F-BF4A-977C094A5006}" srcOrd="1" destOrd="0" presId="urn:microsoft.com/office/officeart/2018/2/layout/IconLabelList"/>
    <dgm:cxn modelId="{652EDF5B-21B9-45CA-8DCC-C9064865CE6B}" type="presParOf" srcId="{00C8ADA5-6E70-4910-BFB9-82EAA6287AC9}" destId="{A9D49E96-0CD1-4AFA-887A-E3F681E58E23}" srcOrd="2" destOrd="0" presId="urn:microsoft.com/office/officeart/2018/2/layout/IconLabelList"/>
    <dgm:cxn modelId="{C2398E1C-3C8A-4BC5-9E1D-C5E5055F37A5}" type="presParOf" srcId="{B2D0FDED-FCA6-4DB9-A2EF-182D3F3388F5}" destId="{D005EE35-DF5B-4964-91D0-8F15132D88C2}" srcOrd="1" destOrd="0" presId="urn:microsoft.com/office/officeart/2018/2/layout/IconLabelList"/>
    <dgm:cxn modelId="{34D19273-DC17-4519-A30C-03A5FC7DDECC}" type="presParOf" srcId="{B2D0FDED-FCA6-4DB9-A2EF-182D3F3388F5}" destId="{D3E88A98-36FE-410F-ABF3-D6DEBA14DEDA}" srcOrd="2" destOrd="0" presId="urn:microsoft.com/office/officeart/2018/2/layout/IconLabelList"/>
    <dgm:cxn modelId="{E8A109BB-6628-43AE-90E5-B963D7F6E999}" type="presParOf" srcId="{D3E88A98-36FE-410F-ABF3-D6DEBA14DEDA}" destId="{F9B0C754-BA17-4D90-BAF3-7E28E413AFE3}" srcOrd="0" destOrd="0" presId="urn:microsoft.com/office/officeart/2018/2/layout/IconLabelList"/>
    <dgm:cxn modelId="{E8149873-79A5-408A-8E69-312106906008}" type="presParOf" srcId="{D3E88A98-36FE-410F-ABF3-D6DEBA14DEDA}" destId="{15E39EFC-F864-4FF1-A45D-0A2CD45C4096}" srcOrd="1" destOrd="0" presId="urn:microsoft.com/office/officeart/2018/2/layout/IconLabelList"/>
    <dgm:cxn modelId="{FA319492-2CDF-42F0-9348-6389128215E2}" type="presParOf" srcId="{D3E88A98-36FE-410F-ABF3-D6DEBA14DEDA}" destId="{3EAFE427-BCA0-43A2-A464-4E076D0DE22E}" srcOrd="2" destOrd="0" presId="urn:microsoft.com/office/officeart/2018/2/layout/IconLabelList"/>
    <dgm:cxn modelId="{A7C7B851-8E61-4998-9B35-20F0F5F0717A}" type="presParOf" srcId="{B2D0FDED-FCA6-4DB9-A2EF-182D3F3388F5}" destId="{F50597E3-7A80-4EC6-AF23-4A2CF14D86B1}" srcOrd="3" destOrd="0" presId="urn:microsoft.com/office/officeart/2018/2/layout/IconLabelList"/>
    <dgm:cxn modelId="{FF2E1449-BFCE-480F-8D00-E3BD851B63CB}" type="presParOf" srcId="{B2D0FDED-FCA6-4DB9-A2EF-182D3F3388F5}" destId="{C56CBE28-D931-4E3F-B494-FD7BA12D6EAA}" srcOrd="4" destOrd="0" presId="urn:microsoft.com/office/officeart/2018/2/layout/IconLabelList"/>
    <dgm:cxn modelId="{D8C82E24-6944-434C-AE5A-13E5DF7FC78B}" type="presParOf" srcId="{C56CBE28-D931-4E3F-B494-FD7BA12D6EAA}" destId="{325423A9-DF09-4AB2-B48B-71DD0E4D85C3}" srcOrd="0" destOrd="0" presId="urn:microsoft.com/office/officeart/2018/2/layout/IconLabelList"/>
    <dgm:cxn modelId="{DA2DDA75-C707-4327-83B1-28F590215784}" type="presParOf" srcId="{C56CBE28-D931-4E3F-B494-FD7BA12D6EAA}" destId="{419087E1-CD78-4AED-8D9F-76A893E93660}" srcOrd="1" destOrd="0" presId="urn:microsoft.com/office/officeart/2018/2/layout/IconLabelList"/>
    <dgm:cxn modelId="{18CDD0D6-81CD-46C0-B8C4-A8C4C60BE63E}" type="presParOf" srcId="{C56CBE28-D931-4E3F-B494-FD7BA12D6EAA}" destId="{452BAB66-6587-4611-B625-2435E85686E2}" srcOrd="2" destOrd="0" presId="urn:microsoft.com/office/officeart/2018/2/layout/IconLabelList"/>
    <dgm:cxn modelId="{D1B9B367-1973-4FD5-93F0-C22EA5850075}" type="presParOf" srcId="{B2D0FDED-FCA6-4DB9-A2EF-182D3F3388F5}" destId="{3420C0FD-3FC0-4F01-9987-BBD3C5193CF1}" srcOrd="5" destOrd="0" presId="urn:microsoft.com/office/officeart/2018/2/layout/IconLabelList"/>
    <dgm:cxn modelId="{73DE03FE-2C87-4695-B6E4-149943CFCC58}" type="presParOf" srcId="{B2D0FDED-FCA6-4DB9-A2EF-182D3F3388F5}" destId="{13B187C9-6D99-4D09-BD8D-B25C1F5E242C}" srcOrd="6" destOrd="0" presId="urn:microsoft.com/office/officeart/2018/2/layout/IconLabelList"/>
    <dgm:cxn modelId="{2D7C59BA-2C21-466A-AA7A-97FA0C5B67A6}" type="presParOf" srcId="{13B187C9-6D99-4D09-BD8D-B25C1F5E242C}" destId="{1C9DFBFF-C427-40BB-9B09-E41F17B97686}" srcOrd="0" destOrd="0" presId="urn:microsoft.com/office/officeart/2018/2/layout/IconLabelList"/>
    <dgm:cxn modelId="{8543C7CE-BB55-4CB7-9845-9FDE72FC2C3D}" type="presParOf" srcId="{13B187C9-6D99-4D09-BD8D-B25C1F5E242C}" destId="{E11CD5CD-63C3-4386-B7D1-47AE33FDC957}" srcOrd="1" destOrd="0" presId="urn:microsoft.com/office/officeart/2018/2/layout/IconLabelList"/>
    <dgm:cxn modelId="{3469F759-EF3E-4F2E-B18D-18F9D44F694F}" type="presParOf" srcId="{13B187C9-6D99-4D09-BD8D-B25C1F5E242C}" destId="{2B60AC02-F0ED-4D28-80AB-65B584886213}" srcOrd="2" destOrd="0" presId="urn:microsoft.com/office/officeart/2018/2/layout/IconLabelList"/>
    <dgm:cxn modelId="{E7B3D8E4-9D3D-42A3-BED6-5AB029B9B32C}" type="presParOf" srcId="{B2D0FDED-FCA6-4DB9-A2EF-182D3F3388F5}" destId="{CB496EE1-9295-48EF-8AAD-9A154BA4D7E2}" srcOrd="7" destOrd="0" presId="urn:microsoft.com/office/officeart/2018/2/layout/IconLabelList"/>
    <dgm:cxn modelId="{FAACF21B-9EB3-4120-B417-838D7FC012F5}" type="presParOf" srcId="{B2D0FDED-FCA6-4DB9-A2EF-182D3F3388F5}" destId="{9CB6FBB9-BE69-480B-AF5A-0D5CDBB77838}" srcOrd="8" destOrd="0" presId="urn:microsoft.com/office/officeart/2018/2/layout/IconLabelList"/>
    <dgm:cxn modelId="{B288770B-2276-465B-AC60-4264B5D6112E}" type="presParOf" srcId="{9CB6FBB9-BE69-480B-AF5A-0D5CDBB77838}" destId="{D5100E69-726A-40AD-B6AA-F9DDADEFFFA5}" srcOrd="0" destOrd="0" presId="urn:microsoft.com/office/officeart/2018/2/layout/IconLabelList"/>
    <dgm:cxn modelId="{F6711190-2587-4967-8794-3F4D48D4D499}" type="presParOf" srcId="{9CB6FBB9-BE69-480B-AF5A-0D5CDBB77838}" destId="{51AA85DC-B326-41D1-8461-8CCC4AB75CEF}" srcOrd="1" destOrd="0" presId="urn:microsoft.com/office/officeart/2018/2/layout/IconLabelList"/>
    <dgm:cxn modelId="{BBE45665-037F-48C9-B371-8E35A2CD3258}" type="presParOf" srcId="{9CB6FBB9-BE69-480B-AF5A-0D5CDBB77838}" destId="{A0C36DB9-F9C7-4EF2-88B7-024FB0A22D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374F39-D770-47B1-9AE4-106DBEE8B9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047D158-AA0E-4431-B92B-BF3CC9018B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Data Volume</a:t>
          </a:r>
          <a:endParaRPr lang="en-US" b="1"/>
        </a:p>
      </dgm:t>
    </dgm:pt>
    <dgm:pt modelId="{0F855FD2-DD31-4A6F-AF0D-205A43AE87E7}" type="parTrans" cxnId="{A26C099C-CC9B-4C50-AAB6-E720D48F0C11}">
      <dgm:prSet/>
      <dgm:spPr/>
      <dgm:t>
        <a:bodyPr/>
        <a:lstStyle/>
        <a:p>
          <a:endParaRPr lang="en-US"/>
        </a:p>
      </dgm:t>
    </dgm:pt>
    <dgm:pt modelId="{6AD680EE-9408-489D-A6AF-6704D7BA8AA0}" type="sibTrans" cxnId="{A26C099C-CC9B-4C50-AAB6-E720D48F0C11}">
      <dgm:prSet/>
      <dgm:spPr/>
      <dgm:t>
        <a:bodyPr/>
        <a:lstStyle/>
        <a:p>
          <a:endParaRPr lang="en-US"/>
        </a:p>
      </dgm:t>
    </dgm:pt>
    <dgm:pt modelId="{B4EB882D-8E22-4B93-8C95-15D516B1F61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Data Quality</a:t>
          </a:r>
          <a:endParaRPr lang="en-US" b="1"/>
        </a:p>
      </dgm:t>
    </dgm:pt>
    <dgm:pt modelId="{31A50C1B-4A80-4E92-AB2B-A831AE082062}" type="parTrans" cxnId="{9D42ECC5-3E8A-42EE-BFE1-9863D6DAE8E7}">
      <dgm:prSet/>
      <dgm:spPr/>
      <dgm:t>
        <a:bodyPr/>
        <a:lstStyle/>
        <a:p>
          <a:endParaRPr lang="en-US"/>
        </a:p>
      </dgm:t>
    </dgm:pt>
    <dgm:pt modelId="{FE41CE7A-5489-4722-ACB3-C6BAA3D6A375}" type="sibTrans" cxnId="{9D42ECC5-3E8A-42EE-BFE1-9863D6DAE8E7}">
      <dgm:prSet/>
      <dgm:spPr/>
      <dgm:t>
        <a:bodyPr/>
        <a:lstStyle/>
        <a:p>
          <a:endParaRPr lang="en-US"/>
        </a:p>
      </dgm:t>
    </dgm:pt>
    <dgm:pt modelId="{5977F801-0085-408B-B8A4-46CD4B63739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Temporality</a:t>
          </a:r>
          <a:endParaRPr lang="en-US" b="1"/>
        </a:p>
      </dgm:t>
    </dgm:pt>
    <dgm:pt modelId="{D6F28902-293B-4406-B6D8-5751A2E58863}" type="parTrans" cxnId="{ACE4509F-0AE3-4446-BE8D-D204BF643329}">
      <dgm:prSet/>
      <dgm:spPr/>
      <dgm:t>
        <a:bodyPr/>
        <a:lstStyle/>
        <a:p>
          <a:endParaRPr lang="en-US"/>
        </a:p>
      </dgm:t>
    </dgm:pt>
    <dgm:pt modelId="{A188DDE2-B821-435E-932D-AD2B3388003D}" type="sibTrans" cxnId="{ACE4509F-0AE3-4446-BE8D-D204BF643329}">
      <dgm:prSet/>
      <dgm:spPr/>
      <dgm:t>
        <a:bodyPr/>
        <a:lstStyle/>
        <a:p>
          <a:endParaRPr lang="en-US"/>
        </a:p>
      </dgm:t>
    </dgm:pt>
    <dgm:pt modelId="{F52F86D7-5AE4-4F17-B418-29FB24EC314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Multi-Modality</a:t>
          </a:r>
          <a:endParaRPr lang="en-US" b="1"/>
        </a:p>
      </dgm:t>
    </dgm:pt>
    <dgm:pt modelId="{CBC0CE94-C488-4255-8FEB-80408DB89EA5}" type="parTrans" cxnId="{C775DE9F-BE7D-4F53-8AFB-2EAC150C04E4}">
      <dgm:prSet/>
      <dgm:spPr/>
      <dgm:t>
        <a:bodyPr/>
        <a:lstStyle/>
        <a:p>
          <a:endParaRPr lang="en-US"/>
        </a:p>
      </dgm:t>
    </dgm:pt>
    <dgm:pt modelId="{5A6533B8-E2B0-4D8A-8B00-9617F71C52DE}" type="sibTrans" cxnId="{C775DE9F-BE7D-4F53-8AFB-2EAC150C04E4}">
      <dgm:prSet/>
      <dgm:spPr/>
      <dgm:t>
        <a:bodyPr/>
        <a:lstStyle/>
        <a:p>
          <a:endParaRPr lang="en-US"/>
        </a:p>
      </dgm:t>
    </dgm:pt>
    <dgm:pt modelId="{D4D77CED-3CB8-4338-8967-0CCB82D7B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 Knowledge</a:t>
          </a:r>
          <a:endParaRPr lang="en-US" b="1"/>
        </a:p>
      </dgm:t>
    </dgm:pt>
    <dgm:pt modelId="{8FBCFBE3-461D-4F86-8D2D-8DED9162F0A2}" type="parTrans" cxnId="{EB13D3F1-0E71-45A3-8919-CEF879C279B1}">
      <dgm:prSet/>
      <dgm:spPr/>
      <dgm:t>
        <a:bodyPr/>
        <a:lstStyle/>
        <a:p>
          <a:endParaRPr lang="en-US"/>
        </a:p>
      </dgm:t>
    </dgm:pt>
    <dgm:pt modelId="{344A0C44-1D2C-41BD-9E71-96E169F3C0B9}" type="sibTrans" cxnId="{EB13D3F1-0E71-45A3-8919-CEF879C279B1}">
      <dgm:prSet/>
      <dgm:spPr/>
      <dgm:t>
        <a:bodyPr/>
        <a:lstStyle/>
        <a:p>
          <a:endParaRPr lang="en-US"/>
        </a:p>
      </dgm:t>
    </dgm:pt>
    <dgm:pt modelId="{B2D0FDED-FCA6-4DB9-A2EF-182D3F3388F5}" type="pres">
      <dgm:prSet presAssocID="{BB374F39-D770-47B1-9AE4-106DBEE8B94D}" presName="root" presStyleCnt="0">
        <dgm:presLayoutVars>
          <dgm:dir/>
          <dgm:resizeHandles val="exact"/>
        </dgm:presLayoutVars>
      </dgm:prSet>
      <dgm:spPr/>
    </dgm:pt>
    <dgm:pt modelId="{00C8ADA5-6E70-4910-BFB9-82EAA6287AC9}" type="pres">
      <dgm:prSet presAssocID="{D047D158-AA0E-4431-B92B-BF3CC9018BFF}" presName="compNode" presStyleCnt="0"/>
      <dgm:spPr/>
    </dgm:pt>
    <dgm:pt modelId="{53B21EA1-795F-4FE8-B773-59B50027ECB6}" type="pres">
      <dgm:prSet presAssocID="{D047D158-AA0E-4431-B92B-BF3CC9018B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E6BC1FE-4E7C-407F-BF4A-977C094A5006}" type="pres">
      <dgm:prSet presAssocID="{D047D158-AA0E-4431-B92B-BF3CC9018BFF}" presName="spaceRect" presStyleCnt="0"/>
      <dgm:spPr/>
    </dgm:pt>
    <dgm:pt modelId="{A9D49E96-0CD1-4AFA-887A-E3F681E58E23}" type="pres">
      <dgm:prSet presAssocID="{D047D158-AA0E-4431-B92B-BF3CC9018BFF}" presName="textRect" presStyleLbl="revTx" presStyleIdx="0" presStyleCnt="5">
        <dgm:presLayoutVars>
          <dgm:chMax val="1"/>
          <dgm:chPref val="1"/>
        </dgm:presLayoutVars>
      </dgm:prSet>
      <dgm:spPr/>
    </dgm:pt>
    <dgm:pt modelId="{D005EE35-DF5B-4964-91D0-8F15132D88C2}" type="pres">
      <dgm:prSet presAssocID="{6AD680EE-9408-489D-A6AF-6704D7BA8AA0}" presName="sibTrans" presStyleCnt="0"/>
      <dgm:spPr/>
    </dgm:pt>
    <dgm:pt modelId="{D3E88A98-36FE-410F-ABF3-D6DEBA14DEDA}" type="pres">
      <dgm:prSet presAssocID="{B4EB882D-8E22-4B93-8C95-15D516B1F619}" presName="compNode" presStyleCnt="0"/>
      <dgm:spPr/>
    </dgm:pt>
    <dgm:pt modelId="{F9B0C754-BA17-4D90-BAF3-7E28E413AFE3}" type="pres">
      <dgm:prSet presAssocID="{B4EB882D-8E22-4B93-8C95-15D516B1F61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E39EFC-F864-4FF1-A45D-0A2CD45C4096}" type="pres">
      <dgm:prSet presAssocID="{B4EB882D-8E22-4B93-8C95-15D516B1F619}" presName="spaceRect" presStyleCnt="0"/>
      <dgm:spPr/>
    </dgm:pt>
    <dgm:pt modelId="{3EAFE427-BCA0-43A2-A464-4E076D0DE22E}" type="pres">
      <dgm:prSet presAssocID="{B4EB882D-8E22-4B93-8C95-15D516B1F619}" presName="textRect" presStyleLbl="revTx" presStyleIdx="1" presStyleCnt="5">
        <dgm:presLayoutVars>
          <dgm:chMax val="1"/>
          <dgm:chPref val="1"/>
        </dgm:presLayoutVars>
      </dgm:prSet>
      <dgm:spPr/>
    </dgm:pt>
    <dgm:pt modelId="{F50597E3-7A80-4EC6-AF23-4A2CF14D86B1}" type="pres">
      <dgm:prSet presAssocID="{FE41CE7A-5489-4722-ACB3-C6BAA3D6A375}" presName="sibTrans" presStyleCnt="0"/>
      <dgm:spPr/>
    </dgm:pt>
    <dgm:pt modelId="{C56CBE28-D931-4E3F-B494-FD7BA12D6EAA}" type="pres">
      <dgm:prSet presAssocID="{5977F801-0085-408B-B8A4-46CD4B63739C}" presName="compNode" presStyleCnt="0"/>
      <dgm:spPr/>
    </dgm:pt>
    <dgm:pt modelId="{325423A9-DF09-4AB2-B48B-71DD0E4D85C3}" type="pres">
      <dgm:prSet presAssocID="{5977F801-0085-408B-B8A4-46CD4B63739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419087E1-CD78-4AED-8D9F-76A893E93660}" type="pres">
      <dgm:prSet presAssocID="{5977F801-0085-408B-B8A4-46CD4B63739C}" presName="spaceRect" presStyleCnt="0"/>
      <dgm:spPr/>
    </dgm:pt>
    <dgm:pt modelId="{452BAB66-6587-4611-B625-2435E85686E2}" type="pres">
      <dgm:prSet presAssocID="{5977F801-0085-408B-B8A4-46CD4B63739C}" presName="textRect" presStyleLbl="revTx" presStyleIdx="2" presStyleCnt="5">
        <dgm:presLayoutVars>
          <dgm:chMax val="1"/>
          <dgm:chPref val="1"/>
        </dgm:presLayoutVars>
      </dgm:prSet>
      <dgm:spPr/>
    </dgm:pt>
    <dgm:pt modelId="{3420C0FD-3FC0-4F01-9987-BBD3C5193CF1}" type="pres">
      <dgm:prSet presAssocID="{A188DDE2-B821-435E-932D-AD2B3388003D}" presName="sibTrans" presStyleCnt="0"/>
      <dgm:spPr/>
    </dgm:pt>
    <dgm:pt modelId="{13B187C9-6D99-4D09-BD8D-B25C1F5E242C}" type="pres">
      <dgm:prSet presAssocID="{F52F86D7-5AE4-4F17-B418-29FB24EC3146}" presName="compNode" presStyleCnt="0"/>
      <dgm:spPr/>
    </dgm:pt>
    <dgm:pt modelId="{1C9DFBFF-C427-40BB-9B09-E41F17B97686}" type="pres">
      <dgm:prSet presAssocID="{F52F86D7-5AE4-4F17-B418-29FB24EC314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duce"/>
        </a:ext>
      </dgm:extLst>
    </dgm:pt>
    <dgm:pt modelId="{E11CD5CD-63C3-4386-B7D1-47AE33FDC957}" type="pres">
      <dgm:prSet presAssocID="{F52F86D7-5AE4-4F17-B418-29FB24EC3146}" presName="spaceRect" presStyleCnt="0"/>
      <dgm:spPr/>
    </dgm:pt>
    <dgm:pt modelId="{2B60AC02-F0ED-4D28-80AB-65B584886213}" type="pres">
      <dgm:prSet presAssocID="{F52F86D7-5AE4-4F17-B418-29FB24EC3146}" presName="textRect" presStyleLbl="revTx" presStyleIdx="3" presStyleCnt="5">
        <dgm:presLayoutVars>
          <dgm:chMax val="1"/>
          <dgm:chPref val="1"/>
        </dgm:presLayoutVars>
      </dgm:prSet>
      <dgm:spPr/>
    </dgm:pt>
    <dgm:pt modelId="{CB496EE1-9295-48EF-8AAD-9A154BA4D7E2}" type="pres">
      <dgm:prSet presAssocID="{5A6533B8-E2B0-4D8A-8B00-9617F71C52DE}" presName="sibTrans" presStyleCnt="0"/>
      <dgm:spPr/>
    </dgm:pt>
    <dgm:pt modelId="{9CB6FBB9-BE69-480B-AF5A-0D5CDBB77838}" type="pres">
      <dgm:prSet presAssocID="{D4D77CED-3CB8-4338-8967-0CCB82D7B95C}" presName="compNode" presStyleCnt="0"/>
      <dgm:spPr/>
    </dgm:pt>
    <dgm:pt modelId="{D5100E69-726A-40AD-B6AA-F9DDADEFFFA5}" type="pres">
      <dgm:prSet presAssocID="{D4D77CED-3CB8-4338-8967-0CCB82D7B95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1AA85DC-B326-41D1-8461-8CCC4AB75CEF}" type="pres">
      <dgm:prSet presAssocID="{D4D77CED-3CB8-4338-8967-0CCB82D7B95C}" presName="spaceRect" presStyleCnt="0"/>
      <dgm:spPr/>
    </dgm:pt>
    <dgm:pt modelId="{A0C36DB9-F9C7-4EF2-88B7-024FB0A22D66}" type="pres">
      <dgm:prSet presAssocID="{D4D77CED-3CB8-4338-8967-0CCB82D7B95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C452B0A-DB57-4D77-AD93-62662E0ABFFF}" type="presOf" srcId="{5977F801-0085-408B-B8A4-46CD4B63739C}" destId="{452BAB66-6587-4611-B625-2435E85686E2}" srcOrd="0" destOrd="0" presId="urn:microsoft.com/office/officeart/2018/2/layout/IconLabelList"/>
    <dgm:cxn modelId="{C0299B29-1DAD-4B60-9905-2AB6FAEBE9F9}" type="presOf" srcId="{B4EB882D-8E22-4B93-8C95-15D516B1F619}" destId="{3EAFE427-BCA0-43A2-A464-4E076D0DE22E}" srcOrd="0" destOrd="0" presId="urn:microsoft.com/office/officeart/2018/2/layout/IconLabelList"/>
    <dgm:cxn modelId="{1518EB2E-A4A0-492A-BC98-9BDA8CBDFAFA}" type="presOf" srcId="{D047D158-AA0E-4431-B92B-BF3CC9018BFF}" destId="{A9D49E96-0CD1-4AFA-887A-E3F681E58E23}" srcOrd="0" destOrd="0" presId="urn:microsoft.com/office/officeart/2018/2/layout/IconLabelList"/>
    <dgm:cxn modelId="{E370D63E-3BE8-4C16-911C-1C568B0723EF}" type="presOf" srcId="{F52F86D7-5AE4-4F17-B418-29FB24EC3146}" destId="{2B60AC02-F0ED-4D28-80AB-65B584886213}" srcOrd="0" destOrd="0" presId="urn:microsoft.com/office/officeart/2018/2/layout/IconLabelList"/>
    <dgm:cxn modelId="{981C495E-5A30-46F2-8B0E-38C10EA583F5}" type="presOf" srcId="{D4D77CED-3CB8-4338-8967-0CCB82D7B95C}" destId="{A0C36DB9-F9C7-4EF2-88B7-024FB0A22D66}" srcOrd="0" destOrd="0" presId="urn:microsoft.com/office/officeart/2018/2/layout/IconLabelList"/>
    <dgm:cxn modelId="{A26C099C-CC9B-4C50-AAB6-E720D48F0C11}" srcId="{BB374F39-D770-47B1-9AE4-106DBEE8B94D}" destId="{D047D158-AA0E-4431-B92B-BF3CC9018BFF}" srcOrd="0" destOrd="0" parTransId="{0F855FD2-DD31-4A6F-AF0D-205A43AE87E7}" sibTransId="{6AD680EE-9408-489D-A6AF-6704D7BA8AA0}"/>
    <dgm:cxn modelId="{ACE4509F-0AE3-4446-BE8D-D204BF643329}" srcId="{BB374F39-D770-47B1-9AE4-106DBEE8B94D}" destId="{5977F801-0085-408B-B8A4-46CD4B63739C}" srcOrd="2" destOrd="0" parTransId="{D6F28902-293B-4406-B6D8-5751A2E58863}" sibTransId="{A188DDE2-B821-435E-932D-AD2B3388003D}"/>
    <dgm:cxn modelId="{C775DE9F-BE7D-4F53-8AFB-2EAC150C04E4}" srcId="{BB374F39-D770-47B1-9AE4-106DBEE8B94D}" destId="{F52F86D7-5AE4-4F17-B418-29FB24EC3146}" srcOrd="3" destOrd="0" parTransId="{CBC0CE94-C488-4255-8FEB-80408DB89EA5}" sibTransId="{5A6533B8-E2B0-4D8A-8B00-9617F71C52DE}"/>
    <dgm:cxn modelId="{9D42ECC5-3E8A-42EE-BFE1-9863D6DAE8E7}" srcId="{BB374F39-D770-47B1-9AE4-106DBEE8B94D}" destId="{B4EB882D-8E22-4B93-8C95-15D516B1F619}" srcOrd="1" destOrd="0" parTransId="{31A50C1B-4A80-4E92-AB2B-A831AE082062}" sibTransId="{FE41CE7A-5489-4722-ACB3-C6BAA3D6A375}"/>
    <dgm:cxn modelId="{5FF1AFE9-B4F8-471B-B574-D6FF7911AE8A}" type="presOf" srcId="{BB374F39-D770-47B1-9AE4-106DBEE8B94D}" destId="{B2D0FDED-FCA6-4DB9-A2EF-182D3F3388F5}" srcOrd="0" destOrd="0" presId="urn:microsoft.com/office/officeart/2018/2/layout/IconLabelList"/>
    <dgm:cxn modelId="{EB13D3F1-0E71-45A3-8919-CEF879C279B1}" srcId="{BB374F39-D770-47B1-9AE4-106DBEE8B94D}" destId="{D4D77CED-3CB8-4338-8967-0CCB82D7B95C}" srcOrd="4" destOrd="0" parTransId="{8FBCFBE3-461D-4F86-8D2D-8DED9162F0A2}" sibTransId="{344A0C44-1D2C-41BD-9E71-96E169F3C0B9}"/>
    <dgm:cxn modelId="{704EFFC5-141A-46E1-8151-8992641F9E56}" type="presParOf" srcId="{B2D0FDED-FCA6-4DB9-A2EF-182D3F3388F5}" destId="{00C8ADA5-6E70-4910-BFB9-82EAA6287AC9}" srcOrd="0" destOrd="0" presId="urn:microsoft.com/office/officeart/2018/2/layout/IconLabelList"/>
    <dgm:cxn modelId="{D781D299-0B65-49E5-9B5F-B9307C529AE5}" type="presParOf" srcId="{00C8ADA5-6E70-4910-BFB9-82EAA6287AC9}" destId="{53B21EA1-795F-4FE8-B773-59B50027ECB6}" srcOrd="0" destOrd="0" presId="urn:microsoft.com/office/officeart/2018/2/layout/IconLabelList"/>
    <dgm:cxn modelId="{090E9401-D14C-4283-9C7E-417673E75975}" type="presParOf" srcId="{00C8ADA5-6E70-4910-BFB9-82EAA6287AC9}" destId="{8E6BC1FE-4E7C-407F-BF4A-977C094A5006}" srcOrd="1" destOrd="0" presId="urn:microsoft.com/office/officeart/2018/2/layout/IconLabelList"/>
    <dgm:cxn modelId="{652EDF5B-21B9-45CA-8DCC-C9064865CE6B}" type="presParOf" srcId="{00C8ADA5-6E70-4910-BFB9-82EAA6287AC9}" destId="{A9D49E96-0CD1-4AFA-887A-E3F681E58E23}" srcOrd="2" destOrd="0" presId="urn:microsoft.com/office/officeart/2018/2/layout/IconLabelList"/>
    <dgm:cxn modelId="{C2398E1C-3C8A-4BC5-9E1D-C5E5055F37A5}" type="presParOf" srcId="{B2D0FDED-FCA6-4DB9-A2EF-182D3F3388F5}" destId="{D005EE35-DF5B-4964-91D0-8F15132D88C2}" srcOrd="1" destOrd="0" presId="urn:microsoft.com/office/officeart/2018/2/layout/IconLabelList"/>
    <dgm:cxn modelId="{34D19273-DC17-4519-A30C-03A5FC7DDECC}" type="presParOf" srcId="{B2D0FDED-FCA6-4DB9-A2EF-182D3F3388F5}" destId="{D3E88A98-36FE-410F-ABF3-D6DEBA14DEDA}" srcOrd="2" destOrd="0" presId="urn:microsoft.com/office/officeart/2018/2/layout/IconLabelList"/>
    <dgm:cxn modelId="{E8A109BB-6628-43AE-90E5-B963D7F6E999}" type="presParOf" srcId="{D3E88A98-36FE-410F-ABF3-D6DEBA14DEDA}" destId="{F9B0C754-BA17-4D90-BAF3-7E28E413AFE3}" srcOrd="0" destOrd="0" presId="urn:microsoft.com/office/officeart/2018/2/layout/IconLabelList"/>
    <dgm:cxn modelId="{E8149873-79A5-408A-8E69-312106906008}" type="presParOf" srcId="{D3E88A98-36FE-410F-ABF3-D6DEBA14DEDA}" destId="{15E39EFC-F864-4FF1-A45D-0A2CD45C4096}" srcOrd="1" destOrd="0" presId="urn:microsoft.com/office/officeart/2018/2/layout/IconLabelList"/>
    <dgm:cxn modelId="{FA319492-2CDF-42F0-9348-6389128215E2}" type="presParOf" srcId="{D3E88A98-36FE-410F-ABF3-D6DEBA14DEDA}" destId="{3EAFE427-BCA0-43A2-A464-4E076D0DE22E}" srcOrd="2" destOrd="0" presId="urn:microsoft.com/office/officeart/2018/2/layout/IconLabelList"/>
    <dgm:cxn modelId="{A7C7B851-8E61-4998-9B35-20F0F5F0717A}" type="presParOf" srcId="{B2D0FDED-FCA6-4DB9-A2EF-182D3F3388F5}" destId="{F50597E3-7A80-4EC6-AF23-4A2CF14D86B1}" srcOrd="3" destOrd="0" presId="urn:microsoft.com/office/officeart/2018/2/layout/IconLabelList"/>
    <dgm:cxn modelId="{FF2E1449-BFCE-480F-8D00-E3BD851B63CB}" type="presParOf" srcId="{B2D0FDED-FCA6-4DB9-A2EF-182D3F3388F5}" destId="{C56CBE28-D931-4E3F-B494-FD7BA12D6EAA}" srcOrd="4" destOrd="0" presId="urn:microsoft.com/office/officeart/2018/2/layout/IconLabelList"/>
    <dgm:cxn modelId="{D8C82E24-6944-434C-AE5A-13E5DF7FC78B}" type="presParOf" srcId="{C56CBE28-D931-4E3F-B494-FD7BA12D6EAA}" destId="{325423A9-DF09-4AB2-B48B-71DD0E4D85C3}" srcOrd="0" destOrd="0" presId="urn:microsoft.com/office/officeart/2018/2/layout/IconLabelList"/>
    <dgm:cxn modelId="{DA2DDA75-C707-4327-83B1-28F590215784}" type="presParOf" srcId="{C56CBE28-D931-4E3F-B494-FD7BA12D6EAA}" destId="{419087E1-CD78-4AED-8D9F-76A893E93660}" srcOrd="1" destOrd="0" presId="urn:microsoft.com/office/officeart/2018/2/layout/IconLabelList"/>
    <dgm:cxn modelId="{18CDD0D6-81CD-46C0-B8C4-A8C4C60BE63E}" type="presParOf" srcId="{C56CBE28-D931-4E3F-B494-FD7BA12D6EAA}" destId="{452BAB66-6587-4611-B625-2435E85686E2}" srcOrd="2" destOrd="0" presId="urn:microsoft.com/office/officeart/2018/2/layout/IconLabelList"/>
    <dgm:cxn modelId="{D1B9B367-1973-4FD5-93F0-C22EA5850075}" type="presParOf" srcId="{B2D0FDED-FCA6-4DB9-A2EF-182D3F3388F5}" destId="{3420C0FD-3FC0-4F01-9987-BBD3C5193CF1}" srcOrd="5" destOrd="0" presId="urn:microsoft.com/office/officeart/2018/2/layout/IconLabelList"/>
    <dgm:cxn modelId="{73DE03FE-2C87-4695-B6E4-149943CFCC58}" type="presParOf" srcId="{B2D0FDED-FCA6-4DB9-A2EF-182D3F3388F5}" destId="{13B187C9-6D99-4D09-BD8D-B25C1F5E242C}" srcOrd="6" destOrd="0" presId="urn:microsoft.com/office/officeart/2018/2/layout/IconLabelList"/>
    <dgm:cxn modelId="{2D7C59BA-2C21-466A-AA7A-97FA0C5B67A6}" type="presParOf" srcId="{13B187C9-6D99-4D09-BD8D-B25C1F5E242C}" destId="{1C9DFBFF-C427-40BB-9B09-E41F17B97686}" srcOrd="0" destOrd="0" presId="urn:microsoft.com/office/officeart/2018/2/layout/IconLabelList"/>
    <dgm:cxn modelId="{8543C7CE-BB55-4CB7-9845-9FDE72FC2C3D}" type="presParOf" srcId="{13B187C9-6D99-4D09-BD8D-B25C1F5E242C}" destId="{E11CD5CD-63C3-4386-B7D1-47AE33FDC957}" srcOrd="1" destOrd="0" presId="urn:microsoft.com/office/officeart/2018/2/layout/IconLabelList"/>
    <dgm:cxn modelId="{3469F759-EF3E-4F2E-B18D-18F9D44F694F}" type="presParOf" srcId="{13B187C9-6D99-4D09-BD8D-B25C1F5E242C}" destId="{2B60AC02-F0ED-4D28-80AB-65B584886213}" srcOrd="2" destOrd="0" presId="urn:microsoft.com/office/officeart/2018/2/layout/IconLabelList"/>
    <dgm:cxn modelId="{E7B3D8E4-9D3D-42A3-BED6-5AB029B9B32C}" type="presParOf" srcId="{B2D0FDED-FCA6-4DB9-A2EF-182D3F3388F5}" destId="{CB496EE1-9295-48EF-8AAD-9A154BA4D7E2}" srcOrd="7" destOrd="0" presId="urn:microsoft.com/office/officeart/2018/2/layout/IconLabelList"/>
    <dgm:cxn modelId="{FAACF21B-9EB3-4120-B417-838D7FC012F5}" type="presParOf" srcId="{B2D0FDED-FCA6-4DB9-A2EF-182D3F3388F5}" destId="{9CB6FBB9-BE69-480B-AF5A-0D5CDBB77838}" srcOrd="8" destOrd="0" presId="urn:microsoft.com/office/officeart/2018/2/layout/IconLabelList"/>
    <dgm:cxn modelId="{B288770B-2276-465B-AC60-4264B5D6112E}" type="presParOf" srcId="{9CB6FBB9-BE69-480B-AF5A-0D5CDBB77838}" destId="{D5100E69-726A-40AD-B6AA-F9DDADEFFFA5}" srcOrd="0" destOrd="0" presId="urn:microsoft.com/office/officeart/2018/2/layout/IconLabelList"/>
    <dgm:cxn modelId="{F6711190-2587-4967-8794-3F4D48D4D499}" type="presParOf" srcId="{9CB6FBB9-BE69-480B-AF5A-0D5CDBB77838}" destId="{51AA85DC-B326-41D1-8461-8CCC4AB75CEF}" srcOrd="1" destOrd="0" presId="urn:microsoft.com/office/officeart/2018/2/layout/IconLabelList"/>
    <dgm:cxn modelId="{BBE45665-037F-48C9-B371-8E35A2CD3258}" type="presParOf" srcId="{9CB6FBB9-BE69-480B-AF5A-0D5CDBB77838}" destId="{A0C36DB9-F9C7-4EF2-88B7-024FB0A22D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4FBB6C-0295-BE4C-A0B6-3595769E597F}" type="doc">
      <dgm:prSet loTypeId="urn:microsoft.com/office/officeart/2005/8/layout/gear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D8F115-9407-AF43-B267-14BF57F4C66B}">
      <dgm:prSet phldrT="[Text]"/>
      <dgm:spPr/>
      <dgm:t>
        <a:bodyPr/>
        <a:lstStyle/>
        <a:p>
          <a:r>
            <a:rPr lang="en-US"/>
            <a:t>Shared Model</a:t>
          </a:r>
        </a:p>
      </dgm:t>
    </dgm:pt>
    <dgm:pt modelId="{42504319-9E0A-4944-8C40-06DA57A67186}" type="parTrans" cxnId="{3F7CBFDF-1A8B-394C-A920-0A5C15FF3B56}">
      <dgm:prSet/>
      <dgm:spPr/>
      <dgm:t>
        <a:bodyPr/>
        <a:lstStyle/>
        <a:p>
          <a:endParaRPr lang="en-US"/>
        </a:p>
      </dgm:t>
    </dgm:pt>
    <dgm:pt modelId="{24E20D8B-F60F-5C41-9B66-594068DC4C69}" type="sibTrans" cxnId="{3F7CBFDF-1A8B-394C-A920-0A5C15FF3B56}">
      <dgm:prSet/>
      <dgm:spPr/>
      <dgm:t>
        <a:bodyPr/>
        <a:lstStyle/>
        <a:p>
          <a:endParaRPr lang="en-US"/>
        </a:p>
      </dgm:t>
    </dgm:pt>
    <dgm:pt modelId="{66C1667B-6E70-C849-9009-25713FAE0E2A}" type="pres">
      <dgm:prSet presAssocID="{A24FBB6C-0295-BE4C-A0B6-3595769E597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35C60DB-EBEC-2B42-BDFC-2E6606995B63}" type="pres">
      <dgm:prSet presAssocID="{73D8F115-9407-AF43-B267-14BF57F4C66B}" presName="gear1" presStyleLbl="node1" presStyleIdx="0" presStyleCnt="1" custScaleX="69932" custScaleY="62664">
        <dgm:presLayoutVars>
          <dgm:chMax val="1"/>
          <dgm:bulletEnabled val="1"/>
        </dgm:presLayoutVars>
      </dgm:prSet>
      <dgm:spPr/>
    </dgm:pt>
    <dgm:pt modelId="{39279CE2-C318-D94D-84F0-FAEED5A5E3D8}" type="pres">
      <dgm:prSet presAssocID="{73D8F115-9407-AF43-B267-14BF57F4C66B}" presName="gear1srcNode" presStyleLbl="node1" presStyleIdx="0" presStyleCnt="1"/>
      <dgm:spPr/>
    </dgm:pt>
    <dgm:pt modelId="{84027369-CE77-A84A-9DE1-2536F218D687}" type="pres">
      <dgm:prSet presAssocID="{73D8F115-9407-AF43-B267-14BF57F4C66B}" presName="gear1dstNode" presStyleLbl="node1" presStyleIdx="0" presStyleCnt="1"/>
      <dgm:spPr/>
    </dgm:pt>
    <dgm:pt modelId="{254DB046-30A1-4C40-B90F-8378787F442B}" type="pres">
      <dgm:prSet presAssocID="{24E20D8B-F60F-5C41-9B66-594068DC4C69}" presName="connector1" presStyleLbl="sibTrans2D1" presStyleIdx="0" presStyleCnt="1" custScaleX="65644" custScaleY="60998"/>
      <dgm:spPr/>
    </dgm:pt>
  </dgm:ptLst>
  <dgm:cxnLst>
    <dgm:cxn modelId="{99970507-2949-CC47-99EE-349ED08F83A2}" type="presOf" srcId="{73D8F115-9407-AF43-B267-14BF57F4C66B}" destId="{39279CE2-C318-D94D-84F0-FAEED5A5E3D8}" srcOrd="1" destOrd="0" presId="urn:microsoft.com/office/officeart/2005/8/layout/gear1"/>
    <dgm:cxn modelId="{B5EFBB35-FD0E-6B42-BD40-5BCDD6B3B6A8}" type="presOf" srcId="{A24FBB6C-0295-BE4C-A0B6-3595769E597F}" destId="{66C1667B-6E70-C849-9009-25713FAE0E2A}" srcOrd="0" destOrd="0" presId="urn:microsoft.com/office/officeart/2005/8/layout/gear1"/>
    <dgm:cxn modelId="{1EA4137F-E8CA-0747-A693-547A0E2056EE}" type="presOf" srcId="{73D8F115-9407-AF43-B267-14BF57F4C66B}" destId="{84027369-CE77-A84A-9DE1-2536F218D687}" srcOrd="2" destOrd="0" presId="urn:microsoft.com/office/officeart/2005/8/layout/gear1"/>
    <dgm:cxn modelId="{3F7CBFDF-1A8B-394C-A920-0A5C15FF3B56}" srcId="{A24FBB6C-0295-BE4C-A0B6-3595769E597F}" destId="{73D8F115-9407-AF43-B267-14BF57F4C66B}" srcOrd="0" destOrd="0" parTransId="{42504319-9E0A-4944-8C40-06DA57A67186}" sibTransId="{24E20D8B-F60F-5C41-9B66-594068DC4C69}"/>
    <dgm:cxn modelId="{565D6BE7-7688-1E48-B5D4-E225967E22DE}" type="presOf" srcId="{24E20D8B-F60F-5C41-9B66-594068DC4C69}" destId="{254DB046-30A1-4C40-B90F-8378787F442B}" srcOrd="0" destOrd="0" presId="urn:microsoft.com/office/officeart/2005/8/layout/gear1"/>
    <dgm:cxn modelId="{2AF849F0-F5D1-DC4B-914A-FF0227AF4546}" type="presOf" srcId="{73D8F115-9407-AF43-B267-14BF57F4C66B}" destId="{535C60DB-EBEC-2B42-BDFC-2E6606995B63}" srcOrd="0" destOrd="0" presId="urn:microsoft.com/office/officeart/2005/8/layout/gear1"/>
    <dgm:cxn modelId="{A59AB2E4-6155-3D4F-9980-9B492808763E}" type="presParOf" srcId="{66C1667B-6E70-C849-9009-25713FAE0E2A}" destId="{535C60DB-EBEC-2B42-BDFC-2E6606995B63}" srcOrd="0" destOrd="0" presId="urn:microsoft.com/office/officeart/2005/8/layout/gear1"/>
    <dgm:cxn modelId="{B56A61D7-C0F6-2F49-88CC-0F0EBFC92F91}" type="presParOf" srcId="{66C1667B-6E70-C849-9009-25713FAE0E2A}" destId="{39279CE2-C318-D94D-84F0-FAEED5A5E3D8}" srcOrd="1" destOrd="0" presId="urn:microsoft.com/office/officeart/2005/8/layout/gear1"/>
    <dgm:cxn modelId="{13C602C1-68E1-7F4D-90B1-26994C093A32}" type="presParOf" srcId="{66C1667B-6E70-C849-9009-25713FAE0E2A}" destId="{84027369-CE77-A84A-9DE1-2536F218D687}" srcOrd="2" destOrd="0" presId="urn:microsoft.com/office/officeart/2005/8/layout/gear1"/>
    <dgm:cxn modelId="{1864C1DF-FBA7-974E-B57A-5D0584B04002}" type="presParOf" srcId="{66C1667B-6E70-C849-9009-25713FAE0E2A}" destId="{254DB046-30A1-4C40-B90F-8378787F442B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73FB72-89B2-4765-A8E0-118A4CC8226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B4BB23F-F4AC-47E4-8FEC-F2345D07A407}">
      <dgm:prSet/>
      <dgm:spPr/>
      <dgm:t>
        <a:bodyPr/>
        <a:lstStyle/>
        <a:p>
          <a:r>
            <a:rPr lang="en-US"/>
            <a:t>Binary outcomes</a:t>
          </a:r>
        </a:p>
      </dgm:t>
    </dgm:pt>
    <dgm:pt modelId="{E5511BF6-D5F6-4CDF-A697-B9F5B7D659E5}" type="parTrans" cxnId="{F4D563F5-D2F6-403E-9A72-ADE6B38EDA07}">
      <dgm:prSet/>
      <dgm:spPr/>
      <dgm:t>
        <a:bodyPr/>
        <a:lstStyle/>
        <a:p>
          <a:endParaRPr lang="en-US"/>
        </a:p>
      </dgm:t>
    </dgm:pt>
    <dgm:pt modelId="{574E9C3E-5FCB-43FC-B0FC-0DB0428D066A}" type="sibTrans" cxnId="{F4D563F5-D2F6-403E-9A72-ADE6B38EDA07}">
      <dgm:prSet/>
      <dgm:spPr/>
      <dgm:t>
        <a:bodyPr/>
        <a:lstStyle/>
        <a:p>
          <a:endParaRPr lang="en-US"/>
        </a:p>
      </dgm:t>
    </dgm:pt>
    <dgm:pt modelId="{02DEDA65-574A-4C0E-BC3A-BB1A7E21A7B1}">
      <dgm:prSet/>
      <dgm:spPr/>
      <dgm:t>
        <a:bodyPr/>
        <a:lstStyle/>
        <a:p>
          <a:r>
            <a:rPr lang="en-US"/>
            <a:t>Survival (Binary outcome with a time horizon)</a:t>
          </a:r>
        </a:p>
      </dgm:t>
    </dgm:pt>
    <dgm:pt modelId="{6B5223C9-30E9-4A04-8981-9436A075AE93}" type="parTrans" cxnId="{4F4CB939-6F10-472D-AE1F-A22912C9A1E1}">
      <dgm:prSet/>
      <dgm:spPr/>
      <dgm:t>
        <a:bodyPr/>
        <a:lstStyle/>
        <a:p>
          <a:endParaRPr lang="en-US"/>
        </a:p>
      </dgm:t>
    </dgm:pt>
    <dgm:pt modelId="{472FFFFA-81F0-4A47-8F13-006C8C6A126F}" type="sibTrans" cxnId="{4F4CB939-6F10-472D-AE1F-A22912C9A1E1}">
      <dgm:prSet/>
      <dgm:spPr/>
      <dgm:t>
        <a:bodyPr/>
        <a:lstStyle/>
        <a:p>
          <a:endParaRPr lang="en-US"/>
        </a:p>
      </dgm:t>
    </dgm:pt>
    <dgm:pt modelId="{E1C0E421-D4AA-4F5D-8ABE-21853A170C20}">
      <dgm:prSet/>
      <dgm:spPr/>
      <dgm:t>
        <a:bodyPr/>
        <a:lstStyle/>
        <a:p>
          <a:r>
            <a:rPr lang="en-US"/>
            <a:t>Continuous variables (e.g., biomarkers)</a:t>
          </a:r>
        </a:p>
      </dgm:t>
    </dgm:pt>
    <dgm:pt modelId="{8FE76F07-E120-4C76-AF90-6614F23C6FD3}" type="parTrans" cxnId="{168DB1FA-2F03-4EBA-9DEA-EB53C54F0AD3}">
      <dgm:prSet/>
      <dgm:spPr/>
      <dgm:t>
        <a:bodyPr/>
        <a:lstStyle/>
        <a:p>
          <a:endParaRPr lang="en-US"/>
        </a:p>
      </dgm:t>
    </dgm:pt>
    <dgm:pt modelId="{1D355FFC-9846-4AB3-B772-607A5B7DABDF}" type="sibTrans" cxnId="{168DB1FA-2F03-4EBA-9DEA-EB53C54F0AD3}">
      <dgm:prSet/>
      <dgm:spPr/>
      <dgm:t>
        <a:bodyPr/>
        <a:lstStyle/>
        <a:p>
          <a:endParaRPr lang="en-US"/>
        </a:p>
      </dgm:t>
    </dgm:pt>
    <dgm:pt modelId="{7B0EC24E-E51F-4270-BDF3-60D863325844}">
      <dgm:prSet/>
      <dgm:spPr/>
      <dgm:t>
        <a:bodyPr/>
        <a:lstStyle/>
        <a:p>
          <a:r>
            <a:rPr lang="en-US"/>
            <a:t>Drug concentration monitoring</a:t>
          </a:r>
        </a:p>
      </dgm:t>
    </dgm:pt>
    <dgm:pt modelId="{CD454723-6F0C-43FD-BD7F-EB416C83C5DA}" type="parTrans" cxnId="{AC95F4EC-6529-417A-B946-3F0CB09633DA}">
      <dgm:prSet/>
      <dgm:spPr/>
      <dgm:t>
        <a:bodyPr/>
        <a:lstStyle/>
        <a:p>
          <a:endParaRPr lang="en-US"/>
        </a:p>
      </dgm:t>
    </dgm:pt>
    <dgm:pt modelId="{8FFFAF83-33AF-40A9-A54B-C5685BB9E63E}" type="sibTrans" cxnId="{AC95F4EC-6529-417A-B946-3F0CB09633DA}">
      <dgm:prSet/>
      <dgm:spPr/>
      <dgm:t>
        <a:bodyPr/>
        <a:lstStyle/>
        <a:p>
          <a:endParaRPr lang="en-US"/>
        </a:p>
      </dgm:t>
    </dgm:pt>
    <dgm:pt modelId="{0EE47703-8093-498D-B6D7-391AD61B6B04}">
      <dgm:prSet/>
      <dgm:spPr/>
      <dgm:t>
        <a:bodyPr/>
        <a:lstStyle/>
        <a:p>
          <a:r>
            <a:rPr lang="en-US"/>
            <a:t>Multiple structured outcomes (e.g., length of stay)</a:t>
          </a:r>
        </a:p>
      </dgm:t>
    </dgm:pt>
    <dgm:pt modelId="{D25C1C2B-8B1B-45DD-A14D-DD4CA9D46DC6}" type="parTrans" cxnId="{68145C6F-45DF-43BD-83C1-49DC641EF8B8}">
      <dgm:prSet/>
      <dgm:spPr/>
      <dgm:t>
        <a:bodyPr/>
        <a:lstStyle/>
        <a:p>
          <a:endParaRPr lang="en-US"/>
        </a:p>
      </dgm:t>
    </dgm:pt>
    <dgm:pt modelId="{BCB6A25B-7022-4E36-A74F-8493B32AE238}" type="sibTrans" cxnId="{68145C6F-45DF-43BD-83C1-49DC641EF8B8}">
      <dgm:prSet/>
      <dgm:spPr/>
      <dgm:t>
        <a:bodyPr/>
        <a:lstStyle/>
        <a:p>
          <a:endParaRPr lang="en-US"/>
        </a:p>
      </dgm:t>
    </dgm:pt>
    <dgm:pt modelId="{D48DB4AF-0928-4B6C-9753-8766BA224839}" type="pres">
      <dgm:prSet presAssocID="{C273FB72-89B2-4765-A8E0-118A4CC82263}" presName="diagram" presStyleCnt="0">
        <dgm:presLayoutVars>
          <dgm:dir/>
          <dgm:resizeHandles val="exact"/>
        </dgm:presLayoutVars>
      </dgm:prSet>
      <dgm:spPr/>
    </dgm:pt>
    <dgm:pt modelId="{112FBA39-DEFC-469D-9E9E-18065F88BFA3}" type="pres">
      <dgm:prSet presAssocID="{DB4BB23F-F4AC-47E4-8FEC-F2345D07A407}" presName="node" presStyleLbl="node1" presStyleIdx="0" presStyleCnt="5">
        <dgm:presLayoutVars>
          <dgm:bulletEnabled val="1"/>
        </dgm:presLayoutVars>
      </dgm:prSet>
      <dgm:spPr/>
    </dgm:pt>
    <dgm:pt modelId="{AEBA3D99-21AD-47D0-ADC7-95F02B1AF900}" type="pres">
      <dgm:prSet presAssocID="{574E9C3E-5FCB-43FC-B0FC-0DB0428D066A}" presName="sibTrans" presStyleCnt="0"/>
      <dgm:spPr/>
    </dgm:pt>
    <dgm:pt modelId="{2B2344CA-E05F-4F70-A975-CA1037A4101D}" type="pres">
      <dgm:prSet presAssocID="{02DEDA65-574A-4C0E-BC3A-BB1A7E21A7B1}" presName="node" presStyleLbl="node1" presStyleIdx="1" presStyleCnt="5">
        <dgm:presLayoutVars>
          <dgm:bulletEnabled val="1"/>
        </dgm:presLayoutVars>
      </dgm:prSet>
      <dgm:spPr/>
    </dgm:pt>
    <dgm:pt modelId="{0B008D15-D5DF-40DB-9284-8F1C576EA649}" type="pres">
      <dgm:prSet presAssocID="{472FFFFA-81F0-4A47-8F13-006C8C6A126F}" presName="sibTrans" presStyleCnt="0"/>
      <dgm:spPr/>
    </dgm:pt>
    <dgm:pt modelId="{3E2AA83D-D3AD-4E8A-BFBD-18937F4B6403}" type="pres">
      <dgm:prSet presAssocID="{E1C0E421-D4AA-4F5D-8ABE-21853A170C20}" presName="node" presStyleLbl="node1" presStyleIdx="2" presStyleCnt="5">
        <dgm:presLayoutVars>
          <dgm:bulletEnabled val="1"/>
        </dgm:presLayoutVars>
      </dgm:prSet>
      <dgm:spPr/>
    </dgm:pt>
    <dgm:pt modelId="{2A86FD92-6C88-4ED1-9C8D-8EA3FBAEE5D3}" type="pres">
      <dgm:prSet presAssocID="{1D355FFC-9846-4AB3-B772-607A5B7DABDF}" presName="sibTrans" presStyleCnt="0"/>
      <dgm:spPr/>
    </dgm:pt>
    <dgm:pt modelId="{31443283-E936-4363-812B-BFC187DE8A05}" type="pres">
      <dgm:prSet presAssocID="{7B0EC24E-E51F-4270-BDF3-60D863325844}" presName="node" presStyleLbl="node1" presStyleIdx="3" presStyleCnt="5">
        <dgm:presLayoutVars>
          <dgm:bulletEnabled val="1"/>
        </dgm:presLayoutVars>
      </dgm:prSet>
      <dgm:spPr/>
    </dgm:pt>
    <dgm:pt modelId="{030C6D6C-1CB2-4D1A-B305-B7820084B8D6}" type="pres">
      <dgm:prSet presAssocID="{8FFFAF83-33AF-40A9-A54B-C5685BB9E63E}" presName="sibTrans" presStyleCnt="0"/>
      <dgm:spPr/>
    </dgm:pt>
    <dgm:pt modelId="{AE4F68DE-BAB8-419D-ACAA-D56383E72DF9}" type="pres">
      <dgm:prSet presAssocID="{0EE47703-8093-498D-B6D7-391AD61B6B04}" presName="node" presStyleLbl="node1" presStyleIdx="4" presStyleCnt="5">
        <dgm:presLayoutVars>
          <dgm:bulletEnabled val="1"/>
        </dgm:presLayoutVars>
      </dgm:prSet>
      <dgm:spPr/>
    </dgm:pt>
  </dgm:ptLst>
  <dgm:cxnLst>
    <dgm:cxn modelId="{10B1891D-A212-43BB-BCBC-F7A64F59AFBC}" type="presOf" srcId="{DB4BB23F-F4AC-47E4-8FEC-F2345D07A407}" destId="{112FBA39-DEFC-469D-9E9E-18065F88BFA3}" srcOrd="0" destOrd="0" presId="urn:microsoft.com/office/officeart/2005/8/layout/default"/>
    <dgm:cxn modelId="{5849C029-8FAC-4097-BC50-AB4B88FDE191}" type="presOf" srcId="{0EE47703-8093-498D-B6D7-391AD61B6B04}" destId="{AE4F68DE-BAB8-419D-ACAA-D56383E72DF9}" srcOrd="0" destOrd="0" presId="urn:microsoft.com/office/officeart/2005/8/layout/default"/>
    <dgm:cxn modelId="{4F4CB939-6F10-472D-AE1F-A22912C9A1E1}" srcId="{C273FB72-89B2-4765-A8E0-118A4CC82263}" destId="{02DEDA65-574A-4C0E-BC3A-BB1A7E21A7B1}" srcOrd="1" destOrd="0" parTransId="{6B5223C9-30E9-4A04-8981-9436A075AE93}" sibTransId="{472FFFFA-81F0-4A47-8F13-006C8C6A126F}"/>
    <dgm:cxn modelId="{68145C6F-45DF-43BD-83C1-49DC641EF8B8}" srcId="{C273FB72-89B2-4765-A8E0-118A4CC82263}" destId="{0EE47703-8093-498D-B6D7-391AD61B6B04}" srcOrd="4" destOrd="0" parTransId="{D25C1C2B-8B1B-45DD-A14D-DD4CA9D46DC6}" sibTransId="{BCB6A25B-7022-4E36-A74F-8493B32AE238}"/>
    <dgm:cxn modelId="{89418F56-4007-4011-AC87-C529E44BCAC9}" type="presOf" srcId="{E1C0E421-D4AA-4F5D-8ABE-21853A170C20}" destId="{3E2AA83D-D3AD-4E8A-BFBD-18937F4B6403}" srcOrd="0" destOrd="0" presId="urn:microsoft.com/office/officeart/2005/8/layout/default"/>
    <dgm:cxn modelId="{FAFCA2B9-1868-4EDB-8909-7F65B54A717A}" type="presOf" srcId="{C273FB72-89B2-4765-A8E0-118A4CC82263}" destId="{D48DB4AF-0928-4B6C-9753-8766BA224839}" srcOrd="0" destOrd="0" presId="urn:microsoft.com/office/officeart/2005/8/layout/default"/>
    <dgm:cxn modelId="{52CD4AE1-FB9A-4B8A-A859-CD92429C0CAC}" type="presOf" srcId="{02DEDA65-574A-4C0E-BC3A-BB1A7E21A7B1}" destId="{2B2344CA-E05F-4F70-A975-CA1037A4101D}" srcOrd="0" destOrd="0" presId="urn:microsoft.com/office/officeart/2005/8/layout/default"/>
    <dgm:cxn modelId="{4BA036EB-7FA5-4DF8-B59C-21A6E0FF3FED}" type="presOf" srcId="{7B0EC24E-E51F-4270-BDF3-60D863325844}" destId="{31443283-E936-4363-812B-BFC187DE8A05}" srcOrd="0" destOrd="0" presId="urn:microsoft.com/office/officeart/2005/8/layout/default"/>
    <dgm:cxn modelId="{AC95F4EC-6529-417A-B946-3F0CB09633DA}" srcId="{C273FB72-89B2-4765-A8E0-118A4CC82263}" destId="{7B0EC24E-E51F-4270-BDF3-60D863325844}" srcOrd="3" destOrd="0" parTransId="{CD454723-6F0C-43FD-BD7F-EB416C83C5DA}" sibTransId="{8FFFAF83-33AF-40A9-A54B-C5685BB9E63E}"/>
    <dgm:cxn modelId="{F4D563F5-D2F6-403E-9A72-ADE6B38EDA07}" srcId="{C273FB72-89B2-4765-A8E0-118A4CC82263}" destId="{DB4BB23F-F4AC-47E4-8FEC-F2345D07A407}" srcOrd="0" destOrd="0" parTransId="{E5511BF6-D5F6-4CDF-A697-B9F5B7D659E5}" sibTransId="{574E9C3E-5FCB-43FC-B0FC-0DB0428D066A}"/>
    <dgm:cxn modelId="{168DB1FA-2F03-4EBA-9DEA-EB53C54F0AD3}" srcId="{C273FB72-89B2-4765-A8E0-118A4CC82263}" destId="{E1C0E421-D4AA-4F5D-8ABE-21853A170C20}" srcOrd="2" destOrd="0" parTransId="{8FE76F07-E120-4C76-AF90-6614F23C6FD3}" sibTransId="{1D355FFC-9846-4AB3-B772-607A5B7DABDF}"/>
    <dgm:cxn modelId="{57738632-01A1-429A-A2E0-1D645EB414B1}" type="presParOf" srcId="{D48DB4AF-0928-4B6C-9753-8766BA224839}" destId="{112FBA39-DEFC-469D-9E9E-18065F88BFA3}" srcOrd="0" destOrd="0" presId="urn:microsoft.com/office/officeart/2005/8/layout/default"/>
    <dgm:cxn modelId="{EDACB9F6-13FC-41E2-B343-74FB87397716}" type="presParOf" srcId="{D48DB4AF-0928-4B6C-9753-8766BA224839}" destId="{AEBA3D99-21AD-47D0-ADC7-95F02B1AF900}" srcOrd="1" destOrd="0" presId="urn:microsoft.com/office/officeart/2005/8/layout/default"/>
    <dgm:cxn modelId="{1954B112-1144-4EC5-9F65-16898CC0083B}" type="presParOf" srcId="{D48DB4AF-0928-4B6C-9753-8766BA224839}" destId="{2B2344CA-E05F-4F70-A975-CA1037A4101D}" srcOrd="2" destOrd="0" presId="urn:microsoft.com/office/officeart/2005/8/layout/default"/>
    <dgm:cxn modelId="{62511D5B-3143-4773-8E40-8F23EF3C4B6C}" type="presParOf" srcId="{D48DB4AF-0928-4B6C-9753-8766BA224839}" destId="{0B008D15-D5DF-40DB-9284-8F1C576EA649}" srcOrd="3" destOrd="0" presId="urn:microsoft.com/office/officeart/2005/8/layout/default"/>
    <dgm:cxn modelId="{0F100FA4-0B44-4B83-B781-913648522B0E}" type="presParOf" srcId="{D48DB4AF-0928-4B6C-9753-8766BA224839}" destId="{3E2AA83D-D3AD-4E8A-BFBD-18937F4B6403}" srcOrd="4" destOrd="0" presId="urn:microsoft.com/office/officeart/2005/8/layout/default"/>
    <dgm:cxn modelId="{DFE3FAE4-4B83-4104-87DC-DC4AE8FE0318}" type="presParOf" srcId="{D48DB4AF-0928-4B6C-9753-8766BA224839}" destId="{2A86FD92-6C88-4ED1-9C8D-8EA3FBAEE5D3}" srcOrd="5" destOrd="0" presId="urn:microsoft.com/office/officeart/2005/8/layout/default"/>
    <dgm:cxn modelId="{B4C9ED5C-2BD2-4CE3-ADAC-952BE1D782A4}" type="presParOf" srcId="{D48DB4AF-0928-4B6C-9753-8766BA224839}" destId="{31443283-E936-4363-812B-BFC187DE8A05}" srcOrd="6" destOrd="0" presId="urn:microsoft.com/office/officeart/2005/8/layout/default"/>
    <dgm:cxn modelId="{7678605C-B700-4FFB-935D-F00483E2498A}" type="presParOf" srcId="{D48DB4AF-0928-4B6C-9753-8766BA224839}" destId="{030C6D6C-1CB2-4D1A-B305-B7820084B8D6}" srcOrd="7" destOrd="0" presId="urn:microsoft.com/office/officeart/2005/8/layout/default"/>
    <dgm:cxn modelId="{2FE15D06-A443-4F6E-860E-B6BDE66BFCCA}" type="presParOf" srcId="{D48DB4AF-0928-4B6C-9753-8766BA224839}" destId="{AE4F68DE-BAB8-419D-ACAA-D56383E72DF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07BD73-3363-4F21-A615-E1CF270F7871}" type="doc">
      <dgm:prSet loTypeId="urn:microsoft.com/office/officeart/2005/8/layout/cycle3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CDD07C-2369-4F0E-94AE-A51E36E8A987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Gether Data</a:t>
          </a:r>
          <a:endParaRPr lang="en-US"/>
        </a:p>
      </dgm:t>
    </dgm:pt>
    <dgm:pt modelId="{50270023-5EAA-41EE-B85C-2B201054FE56}" type="parTrans" cxnId="{970DE422-2A06-4176-B114-4E64EA066992}">
      <dgm:prSet/>
      <dgm:spPr/>
      <dgm:t>
        <a:bodyPr/>
        <a:lstStyle/>
        <a:p>
          <a:endParaRPr lang="en-US"/>
        </a:p>
      </dgm:t>
    </dgm:pt>
    <dgm:pt modelId="{1A7EECC5-5C65-4752-A589-A414E13CE2D0}" type="sibTrans" cxnId="{970DE422-2A06-4176-B114-4E64EA066992}">
      <dgm:prSet/>
      <dgm:spPr/>
      <dgm:t>
        <a:bodyPr/>
        <a:lstStyle/>
        <a:p>
          <a:endParaRPr lang="en-US"/>
        </a:p>
      </dgm:t>
    </dgm:pt>
    <dgm:pt modelId="{6A3A7079-C794-472E-BC36-BDF96ABFBF6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Prepare Data</a:t>
          </a:r>
          <a:endParaRPr lang="en-US"/>
        </a:p>
      </dgm:t>
    </dgm:pt>
    <dgm:pt modelId="{789AD8E2-3C80-4619-A473-E45F9097A88E}" type="parTrans" cxnId="{B32F4C1E-07F3-4018-B23C-CE2235BF15FC}">
      <dgm:prSet/>
      <dgm:spPr/>
      <dgm:t>
        <a:bodyPr/>
        <a:lstStyle/>
        <a:p>
          <a:endParaRPr lang="en-US"/>
        </a:p>
      </dgm:t>
    </dgm:pt>
    <dgm:pt modelId="{14571765-8CCB-4522-9C5D-A57453B9E6FC}" type="sibTrans" cxnId="{B32F4C1E-07F3-4018-B23C-CE2235BF15FC}">
      <dgm:prSet/>
      <dgm:spPr/>
      <dgm:t>
        <a:bodyPr/>
        <a:lstStyle/>
        <a:p>
          <a:endParaRPr lang="en-US"/>
        </a:p>
      </dgm:t>
    </dgm:pt>
    <dgm:pt modelId="{41AEAB9D-C210-495A-B908-7363FC02C299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Modeling</a:t>
          </a:r>
          <a:endParaRPr lang="en-US"/>
        </a:p>
      </dgm:t>
    </dgm:pt>
    <dgm:pt modelId="{CAA5CF46-4220-4DB5-A143-144CF8284998}" type="parTrans" cxnId="{05AFCE5E-1159-4B5B-8955-CD9B328783B3}">
      <dgm:prSet/>
      <dgm:spPr/>
      <dgm:t>
        <a:bodyPr/>
        <a:lstStyle/>
        <a:p>
          <a:endParaRPr lang="en-US"/>
        </a:p>
      </dgm:t>
    </dgm:pt>
    <dgm:pt modelId="{4E7C598E-D874-4F7D-9932-4FFFE020E48E}" type="sibTrans" cxnId="{05AFCE5E-1159-4B5B-8955-CD9B328783B3}">
      <dgm:prSet/>
      <dgm:spPr/>
      <dgm:t>
        <a:bodyPr/>
        <a:lstStyle/>
        <a:p>
          <a:endParaRPr lang="en-US"/>
        </a:p>
      </dgm:t>
    </dgm:pt>
    <dgm:pt modelId="{C1770B5D-2D69-4391-94D2-055238CA80D0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Training</a:t>
          </a:r>
          <a:endParaRPr lang="en-US"/>
        </a:p>
      </dgm:t>
    </dgm:pt>
    <dgm:pt modelId="{AD15BA04-4066-4668-B985-EDB600D4D8FC}" type="parTrans" cxnId="{151262C8-E009-4558-90CB-2E73DDF76579}">
      <dgm:prSet/>
      <dgm:spPr/>
      <dgm:t>
        <a:bodyPr/>
        <a:lstStyle/>
        <a:p>
          <a:endParaRPr lang="en-US"/>
        </a:p>
      </dgm:t>
    </dgm:pt>
    <dgm:pt modelId="{071420E7-B623-4320-81B2-EB1BF175A1E9}" type="sibTrans" cxnId="{151262C8-E009-4558-90CB-2E73DDF76579}">
      <dgm:prSet/>
      <dgm:spPr/>
      <dgm:t>
        <a:bodyPr/>
        <a:lstStyle/>
        <a:p>
          <a:endParaRPr lang="en-US"/>
        </a:p>
      </dgm:t>
    </dgm:pt>
    <dgm:pt modelId="{FED28942-66FA-49AC-8B4E-9EB1F841E1D8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Evaluation</a:t>
          </a:r>
          <a:endParaRPr lang="en-US"/>
        </a:p>
      </dgm:t>
    </dgm:pt>
    <dgm:pt modelId="{736FA5F6-15ED-4663-9913-E57D712C0B4D}" type="parTrans" cxnId="{DB735416-8A63-4670-B9E3-FAA56D5A30FD}">
      <dgm:prSet/>
      <dgm:spPr/>
      <dgm:t>
        <a:bodyPr/>
        <a:lstStyle/>
        <a:p>
          <a:endParaRPr lang="en-US"/>
        </a:p>
      </dgm:t>
    </dgm:pt>
    <dgm:pt modelId="{1DF3669D-C9B3-484C-A02D-3D72D9197F43}" type="sibTrans" cxnId="{DB735416-8A63-4670-B9E3-FAA56D5A30FD}">
      <dgm:prSet/>
      <dgm:spPr/>
      <dgm:t>
        <a:bodyPr/>
        <a:lstStyle/>
        <a:p>
          <a:endParaRPr lang="en-US"/>
        </a:p>
      </dgm:t>
    </dgm:pt>
    <dgm:pt modelId="{6A9F5F5B-C09A-4701-A178-DC33C801C79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Hyperparameter tuning</a:t>
          </a:r>
        </a:p>
      </dgm:t>
    </dgm:pt>
    <dgm:pt modelId="{A5412E85-0555-4CE7-8CA1-53FD007D5E70}" type="parTrans" cxnId="{9A0F4840-FD1F-4E2B-AF72-72132445B780}">
      <dgm:prSet/>
      <dgm:spPr/>
    </dgm:pt>
    <dgm:pt modelId="{CA8D3FF0-1FFD-4799-8C67-DA3990DFE251}" type="sibTrans" cxnId="{9A0F4840-FD1F-4E2B-AF72-72132445B780}">
      <dgm:prSet/>
      <dgm:spPr/>
    </dgm:pt>
    <dgm:pt modelId="{9D49460C-D3AA-4435-9B04-343536996BE1}" type="pres">
      <dgm:prSet presAssocID="{7C07BD73-3363-4F21-A615-E1CF270F7871}" presName="Name0" presStyleCnt="0">
        <dgm:presLayoutVars>
          <dgm:dir/>
          <dgm:resizeHandles val="exact"/>
        </dgm:presLayoutVars>
      </dgm:prSet>
      <dgm:spPr/>
    </dgm:pt>
    <dgm:pt modelId="{D7188563-2B49-4DCF-AD5D-4F0BCBA7EC7B}" type="pres">
      <dgm:prSet presAssocID="{7C07BD73-3363-4F21-A615-E1CF270F7871}" presName="cycle" presStyleCnt="0"/>
      <dgm:spPr/>
    </dgm:pt>
    <dgm:pt modelId="{0350AF5B-FE19-419D-807A-E00AC55197AC}" type="pres">
      <dgm:prSet presAssocID="{25CDD07C-2369-4F0E-94AE-A51E36E8A987}" presName="nodeFirstNode" presStyleLbl="node1" presStyleIdx="0" presStyleCnt="6">
        <dgm:presLayoutVars>
          <dgm:bulletEnabled val="1"/>
        </dgm:presLayoutVars>
      </dgm:prSet>
      <dgm:spPr/>
    </dgm:pt>
    <dgm:pt modelId="{9E602BF1-3815-4227-8A0D-32B57B8238FD}" type="pres">
      <dgm:prSet presAssocID="{1A7EECC5-5C65-4752-A589-A414E13CE2D0}" presName="sibTransFirstNode" presStyleLbl="bgShp" presStyleIdx="0" presStyleCnt="1"/>
      <dgm:spPr/>
    </dgm:pt>
    <dgm:pt modelId="{15C094A8-E406-42B9-BF61-958631C8C852}" type="pres">
      <dgm:prSet presAssocID="{6A3A7079-C794-472E-BC36-BDF96ABFBF64}" presName="nodeFollowingNodes" presStyleLbl="node1" presStyleIdx="1" presStyleCnt="6">
        <dgm:presLayoutVars>
          <dgm:bulletEnabled val="1"/>
        </dgm:presLayoutVars>
      </dgm:prSet>
      <dgm:spPr/>
    </dgm:pt>
    <dgm:pt modelId="{ED5749F9-9E8D-43F0-BC41-A28E2E198368}" type="pres">
      <dgm:prSet presAssocID="{41AEAB9D-C210-495A-B908-7363FC02C299}" presName="nodeFollowingNodes" presStyleLbl="node1" presStyleIdx="2" presStyleCnt="6">
        <dgm:presLayoutVars>
          <dgm:bulletEnabled val="1"/>
        </dgm:presLayoutVars>
      </dgm:prSet>
      <dgm:spPr/>
    </dgm:pt>
    <dgm:pt modelId="{D301B198-FC86-4027-8E78-4B5CD8C63353}" type="pres">
      <dgm:prSet presAssocID="{C1770B5D-2D69-4391-94D2-055238CA80D0}" presName="nodeFollowingNodes" presStyleLbl="node1" presStyleIdx="3" presStyleCnt="6">
        <dgm:presLayoutVars>
          <dgm:bulletEnabled val="1"/>
        </dgm:presLayoutVars>
      </dgm:prSet>
      <dgm:spPr/>
    </dgm:pt>
    <dgm:pt modelId="{7B61B887-201B-4193-A304-1FE2AACD009D}" type="pres">
      <dgm:prSet presAssocID="{FED28942-66FA-49AC-8B4E-9EB1F841E1D8}" presName="nodeFollowingNodes" presStyleLbl="node1" presStyleIdx="4" presStyleCnt="6">
        <dgm:presLayoutVars>
          <dgm:bulletEnabled val="1"/>
        </dgm:presLayoutVars>
      </dgm:prSet>
      <dgm:spPr/>
    </dgm:pt>
    <dgm:pt modelId="{CD220EEE-C481-4571-906C-B4A4681A2CED}" type="pres">
      <dgm:prSet presAssocID="{6A9F5F5B-C09A-4701-A178-DC33C801C79B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DB735416-8A63-4670-B9E3-FAA56D5A30FD}" srcId="{7C07BD73-3363-4F21-A615-E1CF270F7871}" destId="{FED28942-66FA-49AC-8B4E-9EB1F841E1D8}" srcOrd="4" destOrd="0" parTransId="{736FA5F6-15ED-4663-9913-E57D712C0B4D}" sibTransId="{1DF3669D-C9B3-484C-A02D-3D72D9197F43}"/>
    <dgm:cxn modelId="{90397417-C2FF-457A-8222-C92DD304E66D}" type="presOf" srcId="{C1770B5D-2D69-4391-94D2-055238CA80D0}" destId="{D301B198-FC86-4027-8E78-4B5CD8C63353}" srcOrd="0" destOrd="0" presId="urn:microsoft.com/office/officeart/2005/8/layout/cycle3"/>
    <dgm:cxn modelId="{B32F4C1E-07F3-4018-B23C-CE2235BF15FC}" srcId="{7C07BD73-3363-4F21-A615-E1CF270F7871}" destId="{6A3A7079-C794-472E-BC36-BDF96ABFBF64}" srcOrd="1" destOrd="0" parTransId="{789AD8E2-3C80-4619-A473-E45F9097A88E}" sibTransId="{14571765-8CCB-4522-9C5D-A57453B9E6FC}"/>
    <dgm:cxn modelId="{970DE422-2A06-4176-B114-4E64EA066992}" srcId="{7C07BD73-3363-4F21-A615-E1CF270F7871}" destId="{25CDD07C-2369-4F0E-94AE-A51E36E8A987}" srcOrd="0" destOrd="0" parTransId="{50270023-5EAA-41EE-B85C-2B201054FE56}" sibTransId="{1A7EECC5-5C65-4752-A589-A414E13CE2D0}"/>
    <dgm:cxn modelId="{8FB8323D-9BF5-48A2-8C5A-4FCC5375AB77}" type="presOf" srcId="{7C07BD73-3363-4F21-A615-E1CF270F7871}" destId="{9D49460C-D3AA-4435-9B04-343536996BE1}" srcOrd="0" destOrd="0" presId="urn:microsoft.com/office/officeart/2005/8/layout/cycle3"/>
    <dgm:cxn modelId="{9A0F4840-FD1F-4E2B-AF72-72132445B780}" srcId="{7C07BD73-3363-4F21-A615-E1CF270F7871}" destId="{6A9F5F5B-C09A-4701-A178-DC33C801C79B}" srcOrd="5" destOrd="0" parTransId="{A5412E85-0555-4CE7-8CA1-53FD007D5E70}" sibTransId="{CA8D3FF0-1FFD-4799-8C67-DA3990DFE251}"/>
    <dgm:cxn modelId="{05AFCE5E-1159-4B5B-8955-CD9B328783B3}" srcId="{7C07BD73-3363-4F21-A615-E1CF270F7871}" destId="{41AEAB9D-C210-495A-B908-7363FC02C299}" srcOrd="2" destOrd="0" parTransId="{CAA5CF46-4220-4DB5-A143-144CF8284998}" sibTransId="{4E7C598E-D874-4F7D-9932-4FFFE020E48E}"/>
    <dgm:cxn modelId="{D04C426F-6F56-4270-9EAC-09365C699675}" type="presOf" srcId="{41AEAB9D-C210-495A-B908-7363FC02C299}" destId="{ED5749F9-9E8D-43F0-BC41-A28E2E198368}" srcOrd="0" destOrd="0" presId="urn:microsoft.com/office/officeart/2005/8/layout/cycle3"/>
    <dgm:cxn modelId="{23034878-921C-47AA-9D9E-2C7AC12F712B}" type="presOf" srcId="{1A7EECC5-5C65-4752-A589-A414E13CE2D0}" destId="{9E602BF1-3815-4227-8A0D-32B57B8238FD}" srcOrd="0" destOrd="0" presId="urn:microsoft.com/office/officeart/2005/8/layout/cycle3"/>
    <dgm:cxn modelId="{DCA51DB1-D776-4299-B5F7-65E6F09739D2}" type="presOf" srcId="{6A9F5F5B-C09A-4701-A178-DC33C801C79B}" destId="{CD220EEE-C481-4571-906C-B4A4681A2CED}" srcOrd="0" destOrd="0" presId="urn:microsoft.com/office/officeart/2005/8/layout/cycle3"/>
    <dgm:cxn modelId="{151262C8-E009-4558-90CB-2E73DDF76579}" srcId="{7C07BD73-3363-4F21-A615-E1CF270F7871}" destId="{C1770B5D-2D69-4391-94D2-055238CA80D0}" srcOrd="3" destOrd="0" parTransId="{AD15BA04-4066-4668-B985-EDB600D4D8FC}" sibTransId="{071420E7-B623-4320-81B2-EB1BF175A1E9}"/>
    <dgm:cxn modelId="{CA2645CB-8CB4-4DDA-B33A-7F4895EA2ED7}" type="presOf" srcId="{6A3A7079-C794-472E-BC36-BDF96ABFBF64}" destId="{15C094A8-E406-42B9-BF61-958631C8C852}" srcOrd="0" destOrd="0" presId="urn:microsoft.com/office/officeart/2005/8/layout/cycle3"/>
    <dgm:cxn modelId="{412CFDD4-5758-4CF2-8858-698408C2D9E6}" type="presOf" srcId="{FED28942-66FA-49AC-8B4E-9EB1F841E1D8}" destId="{7B61B887-201B-4193-A304-1FE2AACD009D}" srcOrd="0" destOrd="0" presId="urn:microsoft.com/office/officeart/2005/8/layout/cycle3"/>
    <dgm:cxn modelId="{FF486AF5-0FFD-44A0-B149-D569EA92EEDD}" type="presOf" srcId="{25CDD07C-2369-4F0E-94AE-A51E36E8A987}" destId="{0350AF5B-FE19-419D-807A-E00AC55197AC}" srcOrd="0" destOrd="0" presId="urn:microsoft.com/office/officeart/2005/8/layout/cycle3"/>
    <dgm:cxn modelId="{35AE7414-E2AC-42A4-8F14-A4C222F69B92}" type="presParOf" srcId="{9D49460C-D3AA-4435-9B04-343536996BE1}" destId="{D7188563-2B49-4DCF-AD5D-4F0BCBA7EC7B}" srcOrd="0" destOrd="0" presId="urn:microsoft.com/office/officeart/2005/8/layout/cycle3"/>
    <dgm:cxn modelId="{B75E17F6-3093-4003-81A3-5B93E0B3DC07}" type="presParOf" srcId="{D7188563-2B49-4DCF-AD5D-4F0BCBA7EC7B}" destId="{0350AF5B-FE19-419D-807A-E00AC55197AC}" srcOrd="0" destOrd="0" presId="urn:microsoft.com/office/officeart/2005/8/layout/cycle3"/>
    <dgm:cxn modelId="{7D0D93F4-F636-4ABD-ABB9-F41C6072E295}" type="presParOf" srcId="{D7188563-2B49-4DCF-AD5D-4F0BCBA7EC7B}" destId="{9E602BF1-3815-4227-8A0D-32B57B8238FD}" srcOrd="1" destOrd="0" presId="urn:microsoft.com/office/officeart/2005/8/layout/cycle3"/>
    <dgm:cxn modelId="{F1A20DFB-E5A4-4D8C-9F41-167F3F9616D8}" type="presParOf" srcId="{D7188563-2B49-4DCF-AD5D-4F0BCBA7EC7B}" destId="{15C094A8-E406-42B9-BF61-958631C8C852}" srcOrd="2" destOrd="0" presId="urn:microsoft.com/office/officeart/2005/8/layout/cycle3"/>
    <dgm:cxn modelId="{5A793532-89DE-4511-9A3B-0249CB165E70}" type="presParOf" srcId="{D7188563-2B49-4DCF-AD5D-4F0BCBA7EC7B}" destId="{ED5749F9-9E8D-43F0-BC41-A28E2E198368}" srcOrd="3" destOrd="0" presId="urn:microsoft.com/office/officeart/2005/8/layout/cycle3"/>
    <dgm:cxn modelId="{61C04BFC-C999-47A0-9795-8545308B0089}" type="presParOf" srcId="{D7188563-2B49-4DCF-AD5D-4F0BCBA7EC7B}" destId="{D301B198-FC86-4027-8E78-4B5CD8C63353}" srcOrd="4" destOrd="0" presId="urn:microsoft.com/office/officeart/2005/8/layout/cycle3"/>
    <dgm:cxn modelId="{52F61CD1-5D90-4CCF-BB2F-54FBCB637A34}" type="presParOf" srcId="{D7188563-2B49-4DCF-AD5D-4F0BCBA7EC7B}" destId="{7B61B887-201B-4193-A304-1FE2AACD009D}" srcOrd="5" destOrd="0" presId="urn:microsoft.com/office/officeart/2005/8/layout/cycle3"/>
    <dgm:cxn modelId="{ACCEA990-825A-44DC-A946-F31AE288DA2C}" type="presParOf" srcId="{D7188563-2B49-4DCF-AD5D-4F0BCBA7EC7B}" destId="{CD220EEE-C481-4571-906C-B4A4681A2CED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327DEF-6902-4018-882A-353CFA2A3F8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887C2E5-02CD-481C-9C87-D75C63178CEE}">
      <dgm:prSet/>
      <dgm:spPr/>
      <dgm:t>
        <a:bodyPr/>
        <a:lstStyle/>
        <a:p>
          <a:pPr>
            <a:defRPr cap="all"/>
          </a:pPr>
          <a:r>
            <a:rPr lang="en-US"/>
            <a:t>Data Preparation</a:t>
          </a:r>
        </a:p>
      </dgm:t>
    </dgm:pt>
    <dgm:pt modelId="{48FF421E-6A66-49B1-AEA4-1EBD2D7A2ED0}" type="parTrans" cxnId="{09D80279-F489-430A-8A02-224000EB7915}">
      <dgm:prSet/>
      <dgm:spPr/>
      <dgm:t>
        <a:bodyPr/>
        <a:lstStyle/>
        <a:p>
          <a:endParaRPr lang="en-US"/>
        </a:p>
      </dgm:t>
    </dgm:pt>
    <dgm:pt modelId="{4D6E84C1-21E6-4F1B-811B-DD8E161C6FC1}" type="sibTrans" cxnId="{09D80279-F489-430A-8A02-224000EB7915}">
      <dgm:prSet/>
      <dgm:spPr/>
      <dgm:t>
        <a:bodyPr/>
        <a:lstStyle/>
        <a:p>
          <a:endParaRPr lang="en-US"/>
        </a:p>
      </dgm:t>
    </dgm:pt>
    <dgm:pt modelId="{C2B7E65E-6216-4B9E-9A3D-D12CB1AF0D5A}">
      <dgm:prSet/>
      <dgm:spPr/>
      <dgm:t>
        <a:bodyPr/>
        <a:lstStyle/>
        <a:p>
          <a:pPr>
            <a:defRPr cap="all"/>
          </a:pPr>
          <a:r>
            <a:rPr lang="en-US"/>
            <a:t>Prediction Engine</a:t>
          </a:r>
        </a:p>
      </dgm:t>
    </dgm:pt>
    <dgm:pt modelId="{29A1F469-86BB-443E-8E09-F5D58FA46AA7}" type="parTrans" cxnId="{8329B440-122D-4710-A723-887064AD55A5}">
      <dgm:prSet/>
      <dgm:spPr/>
      <dgm:t>
        <a:bodyPr/>
        <a:lstStyle/>
        <a:p>
          <a:endParaRPr lang="en-US"/>
        </a:p>
      </dgm:t>
    </dgm:pt>
    <dgm:pt modelId="{D2CF6689-E35B-444E-804D-9976AF295948}" type="sibTrans" cxnId="{8329B440-122D-4710-A723-887064AD55A5}">
      <dgm:prSet/>
      <dgm:spPr/>
      <dgm:t>
        <a:bodyPr/>
        <a:lstStyle/>
        <a:p>
          <a:endParaRPr lang="en-US"/>
        </a:p>
      </dgm:t>
    </dgm:pt>
    <dgm:pt modelId="{CA57A3C6-BF3B-462A-B51A-76E4C49B9CFB}">
      <dgm:prSet/>
      <dgm:spPr/>
      <dgm:t>
        <a:bodyPr/>
        <a:lstStyle/>
        <a:p>
          <a:pPr>
            <a:defRPr cap="all"/>
          </a:pPr>
          <a:r>
            <a:rPr lang="en-US"/>
            <a:t>Interpretation</a:t>
          </a:r>
        </a:p>
      </dgm:t>
    </dgm:pt>
    <dgm:pt modelId="{3B04F2EE-1873-4FAD-B53D-CF869C092F70}" type="parTrans" cxnId="{9878F8E2-DA20-439D-851B-327F29CD7FE2}">
      <dgm:prSet/>
      <dgm:spPr/>
      <dgm:t>
        <a:bodyPr/>
        <a:lstStyle/>
        <a:p>
          <a:endParaRPr lang="en-US"/>
        </a:p>
      </dgm:t>
    </dgm:pt>
    <dgm:pt modelId="{9205DEE4-116D-41E9-B032-58B3CB51C599}" type="sibTrans" cxnId="{9878F8E2-DA20-439D-851B-327F29CD7FE2}">
      <dgm:prSet/>
      <dgm:spPr/>
      <dgm:t>
        <a:bodyPr/>
        <a:lstStyle/>
        <a:p>
          <a:endParaRPr lang="en-US"/>
        </a:p>
      </dgm:t>
    </dgm:pt>
    <dgm:pt modelId="{02F59948-F67B-4993-8CF4-4E25FB4141A2}" type="pres">
      <dgm:prSet presAssocID="{93327DEF-6902-4018-882A-353CFA2A3F8F}" presName="root" presStyleCnt="0">
        <dgm:presLayoutVars>
          <dgm:dir/>
          <dgm:resizeHandles val="exact"/>
        </dgm:presLayoutVars>
      </dgm:prSet>
      <dgm:spPr/>
    </dgm:pt>
    <dgm:pt modelId="{00665533-E42A-4264-AAB8-F6EABB1A1488}" type="pres">
      <dgm:prSet presAssocID="{7887C2E5-02CD-481C-9C87-D75C63178CEE}" presName="compNode" presStyleCnt="0"/>
      <dgm:spPr/>
    </dgm:pt>
    <dgm:pt modelId="{D8B475BC-D1C5-43C0-94E2-4AC8D6134881}" type="pres">
      <dgm:prSet presAssocID="{7887C2E5-02CD-481C-9C87-D75C63178CEE}" presName="iconBgRect" presStyleLbl="bgShp" presStyleIdx="0" presStyleCnt="3"/>
      <dgm:spPr/>
    </dgm:pt>
    <dgm:pt modelId="{D1D9BAFC-54E6-4D5D-9F1E-13284FA2B3A7}" type="pres">
      <dgm:prSet presAssocID="{7887C2E5-02CD-481C-9C87-D75C63178CE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F919CB1-202A-4AB3-A2F3-05D21CE64527}" type="pres">
      <dgm:prSet presAssocID="{7887C2E5-02CD-481C-9C87-D75C63178CEE}" presName="spaceRect" presStyleCnt="0"/>
      <dgm:spPr/>
    </dgm:pt>
    <dgm:pt modelId="{C0109442-1020-4D2E-AFE0-BB26D6EDC63B}" type="pres">
      <dgm:prSet presAssocID="{7887C2E5-02CD-481C-9C87-D75C63178CEE}" presName="textRect" presStyleLbl="revTx" presStyleIdx="0" presStyleCnt="3">
        <dgm:presLayoutVars>
          <dgm:chMax val="1"/>
          <dgm:chPref val="1"/>
        </dgm:presLayoutVars>
      </dgm:prSet>
      <dgm:spPr/>
    </dgm:pt>
    <dgm:pt modelId="{9404F5CE-EB42-4064-B566-EA836A422B21}" type="pres">
      <dgm:prSet presAssocID="{4D6E84C1-21E6-4F1B-811B-DD8E161C6FC1}" presName="sibTrans" presStyleCnt="0"/>
      <dgm:spPr/>
    </dgm:pt>
    <dgm:pt modelId="{DC9346C2-DC67-4422-9359-57B5A2F9519C}" type="pres">
      <dgm:prSet presAssocID="{C2B7E65E-6216-4B9E-9A3D-D12CB1AF0D5A}" presName="compNode" presStyleCnt="0"/>
      <dgm:spPr/>
    </dgm:pt>
    <dgm:pt modelId="{748E0D55-9DBC-4273-90C9-41EC30150A93}" type="pres">
      <dgm:prSet presAssocID="{C2B7E65E-6216-4B9E-9A3D-D12CB1AF0D5A}" presName="iconBgRect" presStyleLbl="bgShp" presStyleIdx="1" presStyleCnt="3"/>
      <dgm:spPr/>
    </dgm:pt>
    <dgm:pt modelId="{8E438612-E150-40B6-BE23-36BD115EC4E4}" type="pres">
      <dgm:prSet presAssocID="{C2B7E65E-6216-4B9E-9A3D-D12CB1AF0D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DF1AEC4-6115-4EFB-BE9E-19BFF8A3FB0E}" type="pres">
      <dgm:prSet presAssocID="{C2B7E65E-6216-4B9E-9A3D-D12CB1AF0D5A}" presName="spaceRect" presStyleCnt="0"/>
      <dgm:spPr/>
    </dgm:pt>
    <dgm:pt modelId="{6373B6A9-EEB0-4746-BF6E-1585DBEFE123}" type="pres">
      <dgm:prSet presAssocID="{C2B7E65E-6216-4B9E-9A3D-D12CB1AF0D5A}" presName="textRect" presStyleLbl="revTx" presStyleIdx="1" presStyleCnt="3">
        <dgm:presLayoutVars>
          <dgm:chMax val="1"/>
          <dgm:chPref val="1"/>
        </dgm:presLayoutVars>
      </dgm:prSet>
      <dgm:spPr/>
    </dgm:pt>
    <dgm:pt modelId="{038BAD41-2EE8-4830-BD79-02E3C5D4CD96}" type="pres">
      <dgm:prSet presAssocID="{D2CF6689-E35B-444E-804D-9976AF295948}" presName="sibTrans" presStyleCnt="0"/>
      <dgm:spPr/>
    </dgm:pt>
    <dgm:pt modelId="{9AE26DA8-9412-46CB-B05F-339FC5FE307B}" type="pres">
      <dgm:prSet presAssocID="{CA57A3C6-BF3B-462A-B51A-76E4C49B9CFB}" presName="compNode" presStyleCnt="0"/>
      <dgm:spPr/>
    </dgm:pt>
    <dgm:pt modelId="{012729A6-712B-4F0C-8881-94C9BE3FE41D}" type="pres">
      <dgm:prSet presAssocID="{CA57A3C6-BF3B-462A-B51A-76E4C49B9CFB}" presName="iconBgRect" presStyleLbl="bgShp" presStyleIdx="2" presStyleCnt="3"/>
      <dgm:spPr/>
    </dgm:pt>
    <dgm:pt modelId="{E4E2D2E0-2001-4878-B217-94D79F32B49B}" type="pres">
      <dgm:prSet presAssocID="{CA57A3C6-BF3B-462A-B51A-76E4C49B9C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12ECB11-3A40-4780-81DA-341054DD0CDC}" type="pres">
      <dgm:prSet presAssocID="{CA57A3C6-BF3B-462A-B51A-76E4C49B9CFB}" presName="spaceRect" presStyleCnt="0"/>
      <dgm:spPr/>
    </dgm:pt>
    <dgm:pt modelId="{5EF25C45-9842-4522-AC68-A0D96216C0FF}" type="pres">
      <dgm:prSet presAssocID="{CA57A3C6-BF3B-462A-B51A-76E4C49B9C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75D115-2E21-4656-9ADD-150FAC4C86B2}" type="presOf" srcId="{93327DEF-6902-4018-882A-353CFA2A3F8F}" destId="{02F59948-F67B-4993-8CF4-4E25FB4141A2}" srcOrd="0" destOrd="0" presId="urn:microsoft.com/office/officeart/2018/5/layout/IconCircleLabelList"/>
    <dgm:cxn modelId="{E21F711D-E033-47AC-BE25-DB20D30CD8A4}" type="presOf" srcId="{7887C2E5-02CD-481C-9C87-D75C63178CEE}" destId="{C0109442-1020-4D2E-AFE0-BB26D6EDC63B}" srcOrd="0" destOrd="0" presId="urn:microsoft.com/office/officeart/2018/5/layout/IconCircleLabelList"/>
    <dgm:cxn modelId="{0748991E-4B21-412B-954D-FFC84B661246}" type="presOf" srcId="{C2B7E65E-6216-4B9E-9A3D-D12CB1AF0D5A}" destId="{6373B6A9-EEB0-4746-BF6E-1585DBEFE123}" srcOrd="0" destOrd="0" presId="urn:microsoft.com/office/officeart/2018/5/layout/IconCircleLabelList"/>
    <dgm:cxn modelId="{8329B440-122D-4710-A723-887064AD55A5}" srcId="{93327DEF-6902-4018-882A-353CFA2A3F8F}" destId="{C2B7E65E-6216-4B9E-9A3D-D12CB1AF0D5A}" srcOrd="1" destOrd="0" parTransId="{29A1F469-86BB-443E-8E09-F5D58FA46AA7}" sibTransId="{D2CF6689-E35B-444E-804D-9976AF295948}"/>
    <dgm:cxn modelId="{A77D2943-440F-4F75-8C06-D2D0A16DF962}" type="presOf" srcId="{CA57A3C6-BF3B-462A-B51A-76E4C49B9CFB}" destId="{5EF25C45-9842-4522-AC68-A0D96216C0FF}" srcOrd="0" destOrd="0" presId="urn:microsoft.com/office/officeart/2018/5/layout/IconCircleLabelList"/>
    <dgm:cxn modelId="{09D80279-F489-430A-8A02-224000EB7915}" srcId="{93327DEF-6902-4018-882A-353CFA2A3F8F}" destId="{7887C2E5-02CD-481C-9C87-D75C63178CEE}" srcOrd="0" destOrd="0" parTransId="{48FF421E-6A66-49B1-AEA4-1EBD2D7A2ED0}" sibTransId="{4D6E84C1-21E6-4F1B-811B-DD8E161C6FC1}"/>
    <dgm:cxn modelId="{9878F8E2-DA20-439D-851B-327F29CD7FE2}" srcId="{93327DEF-6902-4018-882A-353CFA2A3F8F}" destId="{CA57A3C6-BF3B-462A-B51A-76E4C49B9CFB}" srcOrd="2" destOrd="0" parTransId="{3B04F2EE-1873-4FAD-B53D-CF869C092F70}" sibTransId="{9205DEE4-116D-41E9-B032-58B3CB51C599}"/>
    <dgm:cxn modelId="{F592DC26-83DB-4F29-93A3-9D8466827669}" type="presParOf" srcId="{02F59948-F67B-4993-8CF4-4E25FB4141A2}" destId="{00665533-E42A-4264-AAB8-F6EABB1A1488}" srcOrd="0" destOrd="0" presId="urn:microsoft.com/office/officeart/2018/5/layout/IconCircleLabelList"/>
    <dgm:cxn modelId="{0C694EED-6D44-4D9F-8703-37F12660A7EB}" type="presParOf" srcId="{00665533-E42A-4264-AAB8-F6EABB1A1488}" destId="{D8B475BC-D1C5-43C0-94E2-4AC8D6134881}" srcOrd="0" destOrd="0" presId="urn:microsoft.com/office/officeart/2018/5/layout/IconCircleLabelList"/>
    <dgm:cxn modelId="{0A80B8A4-2390-440F-80FA-C28B1519E785}" type="presParOf" srcId="{00665533-E42A-4264-AAB8-F6EABB1A1488}" destId="{D1D9BAFC-54E6-4D5D-9F1E-13284FA2B3A7}" srcOrd="1" destOrd="0" presId="urn:microsoft.com/office/officeart/2018/5/layout/IconCircleLabelList"/>
    <dgm:cxn modelId="{F1B580DF-C9AC-4E7F-B7F4-C0473A3DBBFB}" type="presParOf" srcId="{00665533-E42A-4264-AAB8-F6EABB1A1488}" destId="{6F919CB1-202A-4AB3-A2F3-05D21CE64527}" srcOrd="2" destOrd="0" presId="urn:microsoft.com/office/officeart/2018/5/layout/IconCircleLabelList"/>
    <dgm:cxn modelId="{DA8C1586-0C42-4EC4-B681-7ACC9BD2D1FC}" type="presParOf" srcId="{00665533-E42A-4264-AAB8-F6EABB1A1488}" destId="{C0109442-1020-4D2E-AFE0-BB26D6EDC63B}" srcOrd="3" destOrd="0" presId="urn:microsoft.com/office/officeart/2018/5/layout/IconCircleLabelList"/>
    <dgm:cxn modelId="{2F9BB86C-F240-4D6A-BA1F-0110A96D288F}" type="presParOf" srcId="{02F59948-F67B-4993-8CF4-4E25FB4141A2}" destId="{9404F5CE-EB42-4064-B566-EA836A422B21}" srcOrd="1" destOrd="0" presId="urn:microsoft.com/office/officeart/2018/5/layout/IconCircleLabelList"/>
    <dgm:cxn modelId="{E32027EF-109E-4195-A572-B2FDA9072105}" type="presParOf" srcId="{02F59948-F67B-4993-8CF4-4E25FB4141A2}" destId="{DC9346C2-DC67-4422-9359-57B5A2F9519C}" srcOrd="2" destOrd="0" presId="urn:microsoft.com/office/officeart/2018/5/layout/IconCircleLabelList"/>
    <dgm:cxn modelId="{F6C98925-2DA2-4CC7-9CD8-5ED262BB6C16}" type="presParOf" srcId="{DC9346C2-DC67-4422-9359-57B5A2F9519C}" destId="{748E0D55-9DBC-4273-90C9-41EC30150A93}" srcOrd="0" destOrd="0" presId="urn:microsoft.com/office/officeart/2018/5/layout/IconCircleLabelList"/>
    <dgm:cxn modelId="{DD4A2902-FCD4-4079-A823-E8E87697BAA2}" type="presParOf" srcId="{DC9346C2-DC67-4422-9359-57B5A2F9519C}" destId="{8E438612-E150-40B6-BE23-36BD115EC4E4}" srcOrd="1" destOrd="0" presId="urn:microsoft.com/office/officeart/2018/5/layout/IconCircleLabelList"/>
    <dgm:cxn modelId="{6883E90B-E5D2-43AA-9367-4D0FCFDA5DF4}" type="presParOf" srcId="{DC9346C2-DC67-4422-9359-57B5A2F9519C}" destId="{BDF1AEC4-6115-4EFB-BE9E-19BFF8A3FB0E}" srcOrd="2" destOrd="0" presId="urn:microsoft.com/office/officeart/2018/5/layout/IconCircleLabelList"/>
    <dgm:cxn modelId="{1F3BCC6C-F6F2-46ED-BFEE-08F168B79789}" type="presParOf" srcId="{DC9346C2-DC67-4422-9359-57B5A2F9519C}" destId="{6373B6A9-EEB0-4746-BF6E-1585DBEFE123}" srcOrd="3" destOrd="0" presId="urn:microsoft.com/office/officeart/2018/5/layout/IconCircleLabelList"/>
    <dgm:cxn modelId="{FBECEB36-B10D-4559-BBDA-9B5BEDF18778}" type="presParOf" srcId="{02F59948-F67B-4993-8CF4-4E25FB4141A2}" destId="{038BAD41-2EE8-4830-BD79-02E3C5D4CD96}" srcOrd="3" destOrd="0" presId="urn:microsoft.com/office/officeart/2018/5/layout/IconCircleLabelList"/>
    <dgm:cxn modelId="{6DB70E37-B422-4622-A70B-7C0B8F8BFA8C}" type="presParOf" srcId="{02F59948-F67B-4993-8CF4-4E25FB4141A2}" destId="{9AE26DA8-9412-46CB-B05F-339FC5FE307B}" srcOrd="4" destOrd="0" presId="urn:microsoft.com/office/officeart/2018/5/layout/IconCircleLabelList"/>
    <dgm:cxn modelId="{0FF7C45A-D70B-4350-A98A-0ABBC7A57854}" type="presParOf" srcId="{9AE26DA8-9412-46CB-B05F-339FC5FE307B}" destId="{012729A6-712B-4F0C-8881-94C9BE3FE41D}" srcOrd="0" destOrd="0" presId="urn:microsoft.com/office/officeart/2018/5/layout/IconCircleLabelList"/>
    <dgm:cxn modelId="{F9AF1E61-BEDD-44E2-9114-FCD8C49DA550}" type="presParOf" srcId="{9AE26DA8-9412-46CB-B05F-339FC5FE307B}" destId="{E4E2D2E0-2001-4878-B217-94D79F32B49B}" srcOrd="1" destOrd="0" presId="urn:microsoft.com/office/officeart/2018/5/layout/IconCircleLabelList"/>
    <dgm:cxn modelId="{48119632-C323-4A2B-A636-9CFA9BB4AAFF}" type="presParOf" srcId="{9AE26DA8-9412-46CB-B05F-339FC5FE307B}" destId="{012ECB11-3A40-4780-81DA-341054DD0CDC}" srcOrd="2" destOrd="0" presId="urn:microsoft.com/office/officeart/2018/5/layout/IconCircleLabelList"/>
    <dgm:cxn modelId="{CF92BCCE-C709-4A08-8CA4-09B15256E547}" type="presParOf" srcId="{9AE26DA8-9412-46CB-B05F-339FC5FE307B}" destId="{5EF25C45-9842-4522-AC68-A0D96216C0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DA968E-B5CB-4A19-81D6-3D9EF39ABE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E6E0BF-640A-46C2-8751-90AFBE66FE77}">
      <dgm:prSet/>
      <dgm:spPr/>
      <dgm:t>
        <a:bodyPr/>
        <a:lstStyle/>
        <a:p>
          <a:r>
            <a:rPr lang="en-US"/>
            <a:t>Assign a value to each of the input features</a:t>
          </a:r>
        </a:p>
      </dgm:t>
    </dgm:pt>
    <dgm:pt modelId="{1F47C9CB-9AC1-4994-8415-8814983D076E}" type="parTrans" cxnId="{A0D1C47C-AB1C-4937-A73C-C2443E0357FD}">
      <dgm:prSet/>
      <dgm:spPr/>
      <dgm:t>
        <a:bodyPr/>
        <a:lstStyle/>
        <a:p>
          <a:endParaRPr lang="en-US"/>
        </a:p>
      </dgm:t>
    </dgm:pt>
    <dgm:pt modelId="{B2C2FBA6-ED8B-46A0-A2E2-47C733E1F70A}" type="sibTrans" cxnId="{A0D1C47C-AB1C-4937-A73C-C2443E0357FD}">
      <dgm:prSet/>
      <dgm:spPr/>
      <dgm:t>
        <a:bodyPr/>
        <a:lstStyle/>
        <a:p>
          <a:endParaRPr lang="en-US"/>
        </a:p>
      </dgm:t>
    </dgm:pt>
    <dgm:pt modelId="{066CA6AF-7115-426D-86CD-29CC591A997C}">
      <dgm:prSet/>
      <dgm:spPr/>
      <dgm:t>
        <a:bodyPr/>
        <a:lstStyle/>
        <a:p>
          <a:r>
            <a:rPr lang="en-US"/>
            <a:t>The value represent the contribution of the feature to the output of the model</a:t>
          </a:r>
        </a:p>
      </dgm:t>
    </dgm:pt>
    <dgm:pt modelId="{945F9B7C-05A8-4F6E-8C09-9FF3B2B6386C}" type="parTrans" cxnId="{1AF0C10A-3AB6-44F3-9DC2-C25A3941816D}">
      <dgm:prSet/>
      <dgm:spPr/>
      <dgm:t>
        <a:bodyPr/>
        <a:lstStyle/>
        <a:p>
          <a:endParaRPr lang="en-US"/>
        </a:p>
      </dgm:t>
    </dgm:pt>
    <dgm:pt modelId="{9231E6E7-A56A-4000-8CFB-E4477D0408A8}" type="sibTrans" cxnId="{1AF0C10A-3AB6-44F3-9DC2-C25A3941816D}">
      <dgm:prSet/>
      <dgm:spPr/>
      <dgm:t>
        <a:bodyPr/>
        <a:lstStyle/>
        <a:p>
          <a:endParaRPr lang="en-US"/>
        </a:p>
      </dgm:t>
    </dgm:pt>
    <dgm:pt modelId="{05FE44AF-F8D7-4715-84BE-3AA879E409D3}">
      <dgm:prSet/>
      <dgm:spPr/>
      <dgm:t>
        <a:bodyPr/>
        <a:lstStyle/>
        <a:p>
          <a:r>
            <a:rPr lang="en-US"/>
            <a:t>Common methods includes LIME [1], SHAP [2], LRP [3], IG [4], etc.</a:t>
          </a:r>
        </a:p>
      </dgm:t>
    </dgm:pt>
    <dgm:pt modelId="{EABEB665-6D55-419C-9C9D-11ADDC9B3814}" type="parTrans" cxnId="{ADE4DA0E-19D7-49BD-825E-80E2AB851AF1}">
      <dgm:prSet/>
      <dgm:spPr/>
      <dgm:t>
        <a:bodyPr/>
        <a:lstStyle/>
        <a:p>
          <a:endParaRPr lang="en-US"/>
        </a:p>
      </dgm:t>
    </dgm:pt>
    <dgm:pt modelId="{394026EF-FFFF-48B8-94C5-267D3BC167F7}" type="sibTrans" cxnId="{ADE4DA0E-19D7-49BD-825E-80E2AB851AF1}">
      <dgm:prSet/>
      <dgm:spPr/>
      <dgm:t>
        <a:bodyPr/>
        <a:lstStyle/>
        <a:p>
          <a:endParaRPr lang="en-US"/>
        </a:p>
      </dgm:t>
    </dgm:pt>
    <dgm:pt modelId="{B1FC4FD5-E669-48F8-B71A-C22CB05903E8}" type="pres">
      <dgm:prSet presAssocID="{6CDA968E-B5CB-4A19-81D6-3D9EF39ABE87}" presName="root" presStyleCnt="0">
        <dgm:presLayoutVars>
          <dgm:dir/>
          <dgm:resizeHandles val="exact"/>
        </dgm:presLayoutVars>
      </dgm:prSet>
      <dgm:spPr/>
    </dgm:pt>
    <dgm:pt modelId="{A9539B8D-410D-4A10-8700-B1DC2FA128CA}" type="pres">
      <dgm:prSet presAssocID="{74E6E0BF-640A-46C2-8751-90AFBE66FE77}" presName="compNode" presStyleCnt="0"/>
      <dgm:spPr/>
    </dgm:pt>
    <dgm:pt modelId="{5A0049FA-1455-46B7-954B-6A0CCBAAA9C2}" type="pres">
      <dgm:prSet presAssocID="{74E6E0BF-640A-46C2-8751-90AFBE66FE77}" presName="bgRect" presStyleLbl="bgShp" presStyleIdx="0" presStyleCnt="3"/>
      <dgm:spPr/>
    </dgm:pt>
    <dgm:pt modelId="{E4B4E52A-91B3-4726-9F60-1B39294FAE84}" type="pres">
      <dgm:prSet presAssocID="{74E6E0BF-640A-46C2-8751-90AFBE66FE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A5B956A-F649-44E6-BC1C-364771705DA9}" type="pres">
      <dgm:prSet presAssocID="{74E6E0BF-640A-46C2-8751-90AFBE66FE77}" presName="spaceRect" presStyleCnt="0"/>
      <dgm:spPr/>
    </dgm:pt>
    <dgm:pt modelId="{CDF31C88-B994-42B8-AD7C-2218D2F794A8}" type="pres">
      <dgm:prSet presAssocID="{74E6E0BF-640A-46C2-8751-90AFBE66FE77}" presName="parTx" presStyleLbl="revTx" presStyleIdx="0" presStyleCnt="3">
        <dgm:presLayoutVars>
          <dgm:chMax val="0"/>
          <dgm:chPref val="0"/>
        </dgm:presLayoutVars>
      </dgm:prSet>
      <dgm:spPr/>
    </dgm:pt>
    <dgm:pt modelId="{FCE72F5D-A7A2-49C7-A6F0-7A098A07897E}" type="pres">
      <dgm:prSet presAssocID="{B2C2FBA6-ED8B-46A0-A2E2-47C733E1F70A}" presName="sibTrans" presStyleCnt="0"/>
      <dgm:spPr/>
    </dgm:pt>
    <dgm:pt modelId="{C79D71FB-9965-4A01-AA31-06ACBEF69310}" type="pres">
      <dgm:prSet presAssocID="{066CA6AF-7115-426D-86CD-29CC591A997C}" presName="compNode" presStyleCnt="0"/>
      <dgm:spPr/>
    </dgm:pt>
    <dgm:pt modelId="{30E69B87-3F6E-4759-9EA6-B2D938D56FAE}" type="pres">
      <dgm:prSet presAssocID="{066CA6AF-7115-426D-86CD-29CC591A997C}" presName="bgRect" presStyleLbl="bgShp" presStyleIdx="1" presStyleCnt="3"/>
      <dgm:spPr/>
    </dgm:pt>
    <dgm:pt modelId="{29B25B03-BA12-4A59-912C-34FBDFFE3D1A}" type="pres">
      <dgm:prSet presAssocID="{066CA6AF-7115-426D-86CD-29CC591A99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17684EC-1094-42CF-83A9-225FE354403B}" type="pres">
      <dgm:prSet presAssocID="{066CA6AF-7115-426D-86CD-29CC591A997C}" presName="spaceRect" presStyleCnt="0"/>
      <dgm:spPr/>
    </dgm:pt>
    <dgm:pt modelId="{659D327E-18CD-49C6-A737-E9262C928490}" type="pres">
      <dgm:prSet presAssocID="{066CA6AF-7115-426D-86CD-29CC591A997C}" presName="parTx" presStyleLbl="revTx" presStyleIdx="1" presStyleCnt="3">
        <dgm:presLayoutVars>
          <dgm:chMax val="0"/>
          <dgm:chPref val="0"/>
        </dgm:presLayoutVars>
      </dgm:prSet>
      <dgm:spPr/>
    </dgm:pt>
    <dgm:pt modelId="{922BD004-690D-4A04-93B1-4FC8E5410A17}" type="pres">
      <dgm:prSet presAssocID="{9231E6E7-A56A-4000-8CFB-E4477D0408A8}" presName="sibTrans" presStyleCnt="0"/>
      <dgm:spPr/>
    </dgm:pt>
    <dgm:pt modelId="{0B86EC8B-65D9-404E-A092-08881D12E2DF}" type="pres">
      <dgm:prSet presAssocID="{05FE44AF-F8D7-4715-84BE-3AA879E409D3}" presName="compNode" presStyleCnt="0"/>
      <dgm:spPr/>
    </dgm:pt>
    <dgm:pt modelId="{A5AF0441-2FA6-48A8-B1A1-114DB5A03CBD}" type="pres">
      <dgm:prSet presAssocID="{05FE44AF-F8D7-4715-84BE-3AA879E409D3}" presName="bgRect" presStyleLbl="bgShp" presStyleIdx="2" presStyleCnt="3"/>
      <dgm:spPr/>
    </dgm:pt>
    <dgm:pt modelId="{A0823683-92A5-4A39-98B6-16A7DAF216A0}" type="pres">
      <dgm:prSet presAssocID="{05FE44AF-F8D7-4715-84BE-3AA879E409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4F463AA5-F35A-4923-A089-30FCC672D4BE}" type="pres">
      <dgm:prSet presAssocID="{05FE44AF-F8D7-4715-84BE-3AA879E409D3}" presName="spaceRect" presStyleCnt="0"/>
      <dgm:spPr/>
    </dgm:pt>
    <dgm:pt modelId="{444304F1-DAFC-4E5C-8817-B472A7817641}" type="pres">
      <dgm:prSet presAssocID="{05FE44AF-F8D7-4715-84BE-3AA879E409D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AF0C10A-3AB6-44F3-9DC2-C25A3941816D}" srcId="{6CDA968E-B5CB-4A19-81D6-3D9EF39ABE87}" destId="{066CA6AF-7115-426D-86CD-29CC591A997C}" srcOrd="1" destOrd="0" parTransId="{945F9B7C-05A8-4F6E-8C09-9FF3B2B6386C}" sibTransId="{9231E6E7-A56A-4000-8CFB-E4477D0408A8}"/>
    <dgm:cxn modelId="{ADE4DA0E-19D7-49BD-825E-80E2AB851AF1}" srcId="{6CDA968E-B5CB-4A19-81D6-3D9EF39ABE87}" destId="{05FE44AF-F8D7-4715-84BE-3AA879E409D3}" srcOrd="2" destOrd="0" parTransId="{EABEB665-6D55-419C-9C9D-11ADDC9B3814}" sibTransId="{394026EF-FFFF-48B8-94C5-267D3BC167F7}"/>
    <dgm:cxn modelId="{C8F3D544-4BEB-44C0-BEFB-BBFA7DBF2DF3}" type="presOf" srcId="{6CDA968E-B5CB-4A19-81D6-3D9EF39ABE87}" destId="{B1FC4FD5-E669-48F8-B71A-C22CB05903E8}" srcOrd="0" destOrd="0" presId="urn:microsoft.com/office/officeart/2018/2/layout/IconVerticalSolidList"/>
    <dgm:cxn modelId="{C672E279-FFF8-4041-B421-33E48FA726F9}" type="presOf" srcId="{05FE44AF-F8D7-4715-84BE-3AA879E409D3}" destId="{444304F1-DAFC-4E5C-8817-B472A7817641}" srcOrd="0" destOrd="0" presId="urn:microsoft.com/office/officeart/2018/2/layout/IconVerticalSolidList"/>
    <dgm:cxn modelId="{A0D1C47C-AB1C-4937-A73C-C2443E0357FD}" srcId="{6CDA968E-B5CB-4A19-81D6-3D9EF39ABE87}" destId="{74E6E0BF-640A-46C2-8751-90AFBE66FE77}" srcOrd="0" destOrd="0" parTransId="{1F47C9CB-9AC1-4994-8415-8814983D076E}" sibTransId="{B2C2FBA6-ED8B-46A0-A2E2-47C733E1F70A}"/>
    <dgm:cxn modelId="{889946A3-E930-4DF2-BD11-34D3C46B2824}" type="presOf" srcId="{066CA6AF-7115-426D-86CD-29CC591A997C}" destId="{659D327E-18CD-49C6-A737-E9262C928490}" srcOrd="0" destOrd="0" presId="urn:microsoft.com/office/officeart/2018/2/layout/IconVerticalSolidList"/>
    <dgm:cxn modelId="{17076CC8-A190-4FA4-8CB6-B6F8C7F30BC4}" type="presOf" srcId="{74E6E0BF-640A-46C2-8751-90AFBE66FE77}" destId="{CDF31C88-B994-42B8-AD7C-2218D2F794A8}" srcOrd="0" destOrd="0" presId="urn:microsoft.com/office/officeart/2018/2/layout/IconVerticalSolidList"/>
    <dgm:cxn modelId="{1B969DBE-3645-4EB8-A5A6-96BC927F2428}" type="presParOf" srcId="{B1FC4FD5-E669-48F8-B71A-C22CB05903E8}" destId="{A9539B8D-410D-4A10-8700-B1DC2FA128CA}" srcOrd="0" destOrd="0" presId="urn:microsoft.com/office/officeart/2018/2/layout/IconVerticalSolidList"/>
    <dgm:cxn modelId="{1574C230-86F7-4C11-81E5-0387AB0157C6}" type="presParOf" srcId="{A9539B8D-410D-4A10-8700-B1DC2FA128CA}" destId="{5A0049FA-1455-46B7-954B-6A0CCBAAA9C2}" srcOrd="0" destOrd="0" presId="urn:microsoft.com/office/officeart/2018/2/layout/IconVerticalSolidList"/>
    <dgm:cxn modelId="{29132236-7626-4652-A8FD-CFFF71CD9FEB}" type="presParOf" srcId="{A9539B8D-410D-4A10-8700-B1DC2FA128CA}" destId="{E4B4E52A-91B3-4726-9F60-1B39294FAE84}" srcOrd="1" destOrd="0" presId="urn:microsoft.com/office/officeart/2018/2/layout/IconVerticalSolidList"/>
    <dgm:cxn modelId="{D945AE2A-AF41-40AF-B464-7DB7B7698EFB}" type="presParOf" srcId="{A9539B8D-410D-4A10-8700-B1DC2FA128CA}" destId="{BA5B956A-F649-44E6-BC1C-364771705DA9}" srcOrd="2" destOrd="0" presId="urn:microsoft.com/office/officeart/2018/2/layout/IconVerticalSolidList"/>
    <dgm:cxn modelId="{C1C120A3-088D-4E00-A326-7231DBD74E04}" type="presParOf" srcId="{A9539B8D-410D-4A10-8700-B1DC2FA128CA}" destId="{CDF31C88-B994-42B8-AD7C-2218D2F794A8}" srcOrd="3" destOrd="0" presId="urn:microsoft.com/office/officeart/2018/2/layout/IconVerticalSolidList"/>
    <dgm:cxn modelId="{807E3B5A-7A7A-4B6A-8C78-6C8DEA57EA4E}" type="presParOf" srcId="{B1FC4FD5-E669-48F8-B71A-C22CB05903E8}" destId="{FCE72F5D-A7A2-49C7-A6F0-7A098A07897E}" srcOrd="1" destOrd="0" presId="urn:microsoft.com/office/officeart/2018/2/layout/IconVerticalSolidList"/>
    <dgm:cxn modelId="{FC090E13-8F9A-4E78-90FB-D8D84A782633}" type="presParOf" srcId="{B1FC4FD5-E669-48F8-B71A-C22CB05903E8}" destId="{C79D71FB-9965-4A01-AA31-06ACBEF69310}" srcOrd="2" destOrd="0" presId="urn:microsoft.com/office/officeart/2018/2/layout/IconVerticalSolidList"/>
    <dgm:cxn modelId="{2DBC50F2-CCA8-4EB1-9570-45164C7D791E}" type="presParOf" srcId="{C79D71FB-9965-4A01-AA31-06ACBEF69310}" destId="{30E69B87-3F6E-4759-9EA6-B2D938D56FAE}" srcOrd="0" destOrd="0" presId="urn:microsoft.com/office/officeart/2018/2/layout/IconVerticalSolidList"/>
    <dgm:cxn modelId="{82D16568-2E69-47DF-92C9-9FDFD098C406}" type="presParOf" srcId="{C79D71FB-9965-4A01-AA31-06ACBEF69310}" destId="{29B25B03-BA12-4A59-912C-34FBDFFE3D1A}" srcOrd="1" destOrd="0" presId="urn:microsoft.com/office/officeart/2018/2/layout/IconVerticalSolidList"/>
    <dgm:cxn modelId="{49300E09-CACE-496F-8011-68AD1636D3E9}" type="presParOf" srcId="{C79D71FB-9965-4A01-AA31-06ACBEF69310}" destId="{517684EC-1094-42CF-83A9-225FE354403B}" srcOrd="2" destOrd="0" presId="urn:microsoft.com/office/officeart/2018/2/layout/IconVerticalSolidList"/>
    <dgm:cxn modelId="{D993AD1D-1681-48B0-8356-38C4452032E5}" type="presParOf" srcId="{C79D71FB-9965-4A01-AA31-06ACBEF69310}" destId="{659D327E-18CD-49C6-A737-E9262C928490}" srcOrd="3" destOrd="0" presId="urn:microsoft.com/office/officeart/2018/2/layout/IconVerticalSolidList"/>
    <dgm:cxn modelId="{626D8F71-D442-4607-B34E-603DB5ED5859}" type="presParOf" srcId="{B1FC4FD5-E669-48F8-B71A-C22CB05903E8}" destId="{922BD004-690D-4A04-93B1-4FC8E5410A17}" srcOrd="3" destOrd="0" presId="urn:microsoft.com/office/officeart/2018/2/layout/IconVerticalSolidList"/>
    <dgm:cxn modelId="{E1E0BA20-CFFC-4731-BDC2-E31871D8A6C2}" type="presParOf" srcId="{B1FC4FD5-E669-48F8-B71A-C22CB05903E8}" destId="{0B86EC8B-65D9-404E-A092-08881D12E2DF}" srcOrd="4" destOrd="0" presId="urn:microsoft.com/office/officeart/2018/2/layout/IconVerticalSolidList"/>
    <dgm:cxn modelId="{40C8C529-D5EE-4C14-B4D0-421CD310D903}" type="presParOf" srcId="{0B86EC8B-65D9-404E-A092-08881D12E2DF}" destId="{A5AF0441-2FA6-48A8-B1A1-114DB5A03CBD}" srcOrd="0" destOrd="0" presId="urn:microsoft.com/office/officeart/2018/2/layout/IconVerticalSolidList"/>
    <dgm:cxn modelId="{B63B0184-D383-4932-9236-719AC6E3A0AE}" type="presParOf" srcId="{0B86EC8B-65D9-404E-A092-08881D12E2DF}" destId="{A0823683-92A5-4A39-98B6-16A7DAF216A0}" srcOrd="1" destOrd="0" presId="urn:microsoft.com/office/officeart/2018/2/layout/IconVerticalSolidList"/>
    <dgm:cxn modelId="{4CE819B7-C745-49D6-B060-13341E27AC32}" type="presParOf" srcId="{0B86EC8B-65D9-404E-A092-08881D12E2DF}" destId="{4F463AA5-F35A-4923-A089-30FCC672D4BE}" srcOrd="2" destOrd="0" presId="urn:microsoft.com/office/officeart/2018/2/layout/IconVerticalSolidList"/>
    <dgm:cxn modelId="{66E7E7A3-AC90-4926-9FD2-A8D36F0BD401}" type="presParOf" srcId="{0B86EC8B-65D9-404E-A092-08881D12E2DF}" destId="{444304F1-DAFC-4E5C-8817-B472A78176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54153-51BE-438C-85FD-D87AD2178227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A9968-5315-4690-BECC-FEB4C14AA0AA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45502-A822-477D-B988-C8F3453BB6FD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 of the EHR predictive modeling: theory and practice</a:t>
          </a:r>
        </a:p>
      </dsp:txBody>
      <dsp:txXfrm>
        <a:off x="1372680" y="2344"/>
        <a:ext cx="5424994" cy="1188467"/>
      </dsp:txXfrm>
    </dsp:sp>
    <dsp:sp modelId="{EDA1E41E-4684-4963-93A4-52A02DBEAC15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9BC82-7339-43BF-9E1A-0D8B8005BACD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B7244-9DCE-4345-837F-CA4BA04327A8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EHR data preparation</a:t>
          </a:r>
        </a:p>
      </dsp:txBody>
      <dsp:txXfrm>
        <a:off x="1372680" y="1487929"/>
        <a:ext cx="5424994" cy="1188467"/>
      </dsp:txXfrm>
    </dsp:sp>
    <dsp:sp modelId="{E7621D90-60C4-4261-BC09-B7252D48AAB6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EB83D-EADF-4E19-AD0F-1261F9921EBB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A2605-4573-4A27-9F07-7EAFF996D41A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RNN-based model training and evaluation</a:t>
          </a:r>
        </a:p>
      </dsp:txBody>
      <dsp:txXfrm>
        <a:off x="1372680" y="2973514"/>
        <a:ext cx="5424994" cy="1188467"/>
      </dsp:txXfrm>
    </dsp:sp>
    <dsp:sp modelId="{5DA0C02E-520E-4B29-B39A-06813AD9084E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F071C-75C5-4F6D-A23F-DE97C3592369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199C6-A021-418A-97E0-1B8372FF5868}">
      <dsp:nvSpPr>
        <dsp:cNvPr id="0" name=""/>
        <dsp:cNvSpPr/>
      </dsp:nvSpPr>
      <dsp:spPr>
        <a:xfrm>
          <a:off x="1372680" y="445909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Explainability of model predictions </a:t>
          </a:r>
        </a:p>
      </dsp:txBody>
      <dsp:txXfrm>
        <a:off x="1372680" y="4459099"/>
        <a:ext cx="5424994" cy="118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21EA1-795F-4FE8-B773-59B50027ECB6}">
      <dsp:nvSpPr>
        <dsp:cNvPr id="0" name=""/>
        <dsp:cNvSpPr/>
      </dsp:nvSpPr>
      <dsp:spPr>
        <a:xfrm>
          <a:off x="81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49E96-0CD1-4AFA-887A-E3F681E58E23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Data Volume</a:t>
          </a:r>
          <a:endParaRPr lang="en-US" sz="2300" b="1" kern="1200"/>
        </a:p>
      </dsp:txBody>
      <dsp:txXfrm>
        <a:off x="320238" y="1989706"/>
        <a:ext cx="1800000" cy="720000"/>
      </dsp:txXfrm>
    </dsp:sp>
    <dsp:sp modelId="{F9B0C754-BA17-4D90-BAF3-7E28E413AFE3}">
      <dsp:nvSpPr>
        <dsp:cNvPr id="0" name=""/>
        <dsp:cNvSpPr/>
      </dsp:nvSpPr>
      <dsp:spPr>
        <a:xfrm>
          <a:off x="293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FE427-BCA0-43A2-A464-4E076D0DE22E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Data Quality</a:t>
          </a:r>
          <a:endParaRPr lang="en-US" sz="2300" b="1" kern="1200"/>
        </a:p>
      </dsp:txBody>
      <dsp:txXfrm>
        <a:off x="2435238" y="1989706"/>
        <a:ext cx="1800000" cy="720000"/>
      </dsp:txXfrm>
    </dsp:sp>
    <dsp:sp modelId="{325423A9-DF09-4AB2-B48B-71DD0E4D85C3}">
      <dsp:nvSpPr>
        <dsp:cNvPr id="0" name=""/>
        <dsp:cNvSpPr/>
      </dsp:nvSpPr>
      <dsp:spPr>
        <a:xfrm>
          <a:off x="504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BAB66-6587-4611-B625-2435E85686E2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Temporality</a:t>
          </a:r>
          <a:endParaRPr lang="en-US" sz="2300" b="1" kern="1200"/>
        </a:p>
      </dsp:txBody>
      <dsp:txXfrm>
        <a:off x="4550238" y="1989706"/>
        <a:ext cx="1800000" cy="720000"/>
      </dsp:txXfrm>
    </dsp:sp>
    <dsp:sp modelId="{1C9DFBFF-C427-40BB-9B09-E41F17B97686}">
      <dsp:nvSpPr>
        <dsp:cNvPr id="0" name=""/>
        <dsp:cNvSpPr/>
      </dsp:nvSpPr>
      <dsp:spPr>
        <a:xfrm>
          <a:off x="716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0AC02-F0ED-4D28-80AB-65B584886213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Multi-Modality</a:t>
          </a:r>
          <a:endParaRPr lang="en-US" sz="2300" b="1" kern="1200"/>
        </a:p>
      </dsp:txBody>
      <dsp:txXfrm>
        <a:off x="6665238" y="1989706"/>
        <a:ext cx="1800000" cy="720000"/>
      </dsp:txXfrm>
    </dsp:sp>
    <dsp:sp modelId="{D5100E69-726A-40AD-B6AA-F9DDADEFFFA5}">
      <dsp:nvSpPr>
        <dsp:cNvPr id="0" name=""/>
        <dsp:cNvSpPr/>
      </dsp:nvSpPr>
      <dsp:spPr>
        <a:xfrm>
          <a:off x="927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36DB9-F9C7-4EF2-88B7-024FB0A22D66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Knowledge</a:t>
          </a:r>
          <a:endParaRPr lang="en-US" sz="2300" b="1" kern="1200"/>
        </a:p>
      </dsp:txBody>
      <dsp:txXfrm>
        <a:off x="8780238" y="1989706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21EA1-795F-4FE8-B773-59B50027ECB6}">
      <dsp:nvSpPr>
        <dsp:cNvPr id="0" name=""/>
        <dsp:cNvSpPr/>
      </dsp:nvSpPr>
      <dsp:spPr>
        <a:xfrm>
          <a:off x="81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49E96-0CD1-4AFA-887A-E3F681E58E23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Data Volume</a:t>
          </a:r>
          <a:endParaRPr lang="en-US" sz="2300" b="1" kern="1200"/>
        </a:p>
      </dsp:txBody>
      <dsp:txXfrm>
        <a:off x="320238" y="1989706"/>
        <a:ext cx="1800000" cy="720000"/>
      </dsp:txXfrm>
    </dsp:sp>
    <dsp:sp modelId="{F9B0C754-BA17-4D90-BAF3-7E28E413AFE3}">
      <dsp:nvSpPr>
        <dsp:cNvPr id="0" name=""/>
        <dsp:cNvSpPr/>
      </dsp:nvSpPr>
      <dsp:spPr>
        <a:xfrm>
          <a:off x="293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FE427-BCA0-43A2-A464-4E076D0DE22E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Data Quality</a:t>
          </a:r>
          <a:endParaRPr lang="en-US" sz="2300" b="1" kern="1200"/>
        </a:p>
      </dsp:txBody>
      <dsp:txXfrm>
        <a:off x="2435238" y="1989706"/>
        <a:ext cx="1800000" cy="720000"/>
      </dsp:txXfrm>
    </dsp:sp>
    <dsp:sp modelId="{325423A9-DF09-4AB2-B48B-71DD0E4D85C3}">
      <dsp:nvSpPr>
        <dsp:cNvPr id="0" name=""/>
        <dsp:cNvSpPr/>
      </dsp:nvSpPr>
      <dsp:spPr>
        <a:xfrm>
          <a:off x="504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BAB66-6587-4611-B625-2435E85686E2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Temporality</a:t>
          </a:r>
          <a:endParaRPr lang="en-US" sz="2300" b="1" kern="1200"/>
        </a:p>
      </dsp:txBody>
      <dsp:txXfrm>
        <a:off x="4550238" y="1989706"/>
        <a:ext cx="1800000" cy="720000"/>
      </dsp:txXfrm>
    </dsp:sp>
    <dsp:sp modelId="{1C9DFBFF-C427-40BB-9B09-E41F17B97686}">
      <dsp:nvSpPr>
        <dsp:cNvPr id="0" name=""/>
        <dsp:cNvSpPr/>
      </dsp:nvSpPr>
      <dsp:spPr>
        <a:xfrm>
          <a:off x="716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0AC02-F0ED-4D28-80AB-65B584886213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Multi-Modality</a:t>
          </a:r>
          <a:endParaRPr lang="en-US" sz="2300" b="1" kern="1200"/>
        </a:p>
      </dsp:txBody>
      <dsp:txXfrm>
        <a:off x="6665238" y="1989706"/>
        <a:ext cx="1800000" cy="720000"/>
      </dsp:txXfrm>
    </dsp:sp>
    <dsp:sp modelId="{D5100E69-726A-40AD-B6AA-F9DDADEFFFA5}">
      <dsp:nvSpPr>
        <dsp:cNvPr id="0" name=""/>
        <dsp:cNvSpPr/>
      </dsp:nvSpPr>
      <dsp:spPr>
        <a:xfrm>
          <a:off x="927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36DB9-F9C7-4EF2-88B7-024FB0A22D66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 Knowledge</a:t>
          </a:r>
          <a:endParaRPr lang="en-US" sz="2300" b="1" kern="1200"/>
        </a:p>
      </dsp:txBody>
      <dsp:txXfrm>
        <a:off x="8780238" y="1989706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C60DB-EBEC-2B42-BDFC-2E6606995B63}">
      <dsp:nvSpPr>
        <dsp:cNvPr id="0" name=""/>
        <dsp:cNvSpPr/>
      </dsp:nvSpPr>
      <dsp:spPr>
        <a:xfrm>
          <a:off x="2057399" y="1235475"/>
          <a:ext cx="1276548" cy="1143877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Shared Model</a:t>
          </a:r>
        </a:p>
      </dsp:txBody>
      <dsp:txXfrm>
        <a:off x="2304126" y="1503423"/>
        <a:ext cx="783094" cy="587976"/>
      </dsp:txXfrm>
    </dsp:sp>
    <dsp:sp modelId="{254DB046-30A1-4C40-B90F-8378787F442B}">
      <dsp:nvSpPr>
        <dsp:cNvPr id="0" name=""/>
        <dsp:cNvSpPr/>
      </dsp:nvSpPr>
      <dsp:spPr>
        <a:xfrm>
          <a:off x="2230701" y="1033670"/>
          <a:ext cx="1473878" cy="1369563"/>
        </a:xfrm>
        <a:prstGeom prst="circularArrow">
          <a:avLst>
            <a:gd name="adj1" fmla="val 4878"/>
            <a:gd name="adj2" fmla="val 312630"/>
            <a:gd name="adj3" fmla="val 3068205"/>
            <a:gd name="adj4" fmla="val 15325809"/>
            <a:gd name="adj5" fmla="val 569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BA39-DEFC-469D-9E9E-18065F88BFA3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Binary outcomes</a:t>
          </a:r>
        </a:p>
      </dsp:txBody>
      <dsp:txXfrm>
        <a:off x="377190" y="3160"/>
        <a:ext cx="2907506" cy="1744503"/>
      </dsp:txXfrm>
    </dsp:sp>
    <dsp:sp modelId="{2B2344CA-E05F-4F70-A975-CA1037A4101D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5">
            <a:hueOff val="531780"/>
            <a:satOff val="-5973"/>
            <a:lumOff val="-12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Survival (Binary outcome with a time horizon)</a:t>
          </a:r>
        </a:p>
      </dsp:txBody>
      <dsp:txXfrm>
        <a:off x="3575446" y="3160"/>
        <a:ext cx="2907506" cy="1744503"/>
      </dsp:txXfrm>
    </dsp:sp>
    <dsp:sp modelId="{3E2AA83D-D3AD-4E8A-BFBD-18937F4B6403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Continuous variables (e.g., biomarkers)</a:t>
          </a:r>
        </a:p>
      </dsp:txBody>
      <dsp:txXfrm>
        <a:off x="6773703" y="3160"/>
        <a:ext cx="2907506" cy="1744503"/>
      </dsp:txXfrm>
    </dsp:sp>
    <dsp:sp modelId="{31443283-E936-4363-812B-BFC187DE8A05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5">
            <a:hueOff val="1595340"/>
            <a:satOff val="-17918"/>
            <a:lumOff val="-3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Drug concentration monitoring</a:t>
          </a:r>
        </a:p>
      </dsp:txBody>
      <dsp:txXfrm>
        <a:off x="1976318" y="2038415"/>
        <a:ext cx="2907506" cy="1744503"/>
      </dsp:txXfrm>
    </dsp:sp>
    <dsp:sp modelId="{AE4F68DE-BAB8-419D-ACAA-D56383E72DF9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Multiple structured outcomes (e.g., length of stay)</a:t>
          </a:r>
        </a:p>
      </dsp:txBody>
      <dsp:txXfrm>
        <a:off x="5174575" y="2038415"/>
        <a:ext cx="2907506" cy="17445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02BF1-3815-4227-8A0D-32B57B8238FD}">
      <dsp:nvSpPr>
        <dsp:cNvPr id="0" name=""/>
        <dsp:cNvSpPr/>
      </dsp:nvSpPr>
      <dsp:spPr>
        <a:xfrm>
          <a:off x="3026564" y="-3082"/>
          <a:ext cx="4005271" cy="4005271"/>
        </a:xfrm>
        <a:prstGeom prst="circularArrow">
          <a:avLst>
            <a:gd name="adj1" fmla="val 5274"/>
            <a:gd name="adj2" fmla="val 312630"/>
            <a:gd name="adj3" fmla="val 14208488"/>
            <a:gd name="adj4" fmla="val 17138522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50AF5B-FE19-419D-807A-E00AC55197AC}">
      <dsp:nvSpPr>
        <dsp:cNvPr id="0" name=""/>
        <dsp:cNvSpPr/>
      </dsp:nvSpPr>
      <dsp:spPr>
        <a:xfrm>
          <a:off x="4259349" y="1580"/>
          <a:ext cx="1539701" cy="7698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Gether Data</a:t>
          </a:r>
          <a:endParaRPr lang="en-US" sz="1500" kern="1200"/>
        </a:p>
      </dsp:txBody>
      <dsp:txXfrm>
        <a:off x="4296930" y="39161"/>
        <a:ext cx="1464539" cy="694688"/>
      </dsp:txXfrm>
    </dsp:sp>
    <dsp:sp modelId="{15C094A8-E406-42B9-BF61-958631C8C852}">
      <dsp:nvSpPr>
        <dsp:cNvPr id="0" name=""/>
        <dsp:cNvSpPr/>
      </dsp:nvSpPr>
      <dsp:spPr>
        <a:xfrm>
          <a:off x="5666516" y="814008"/>
          <a:ext cx="1539701" cy="7698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Prepare Data</a:t>
          </a:r>
          <a:endParaRPr lang="en-US" sz="1500" kern="1200"/>
        </a:p>
      </dsp:txBody>
      <dsp:txXfrm>
        <a:off x="5704097" y="851589"/>
        <a:ext cx="1464539" cy="694688"/>
      </dsp:txXfrm>
    </dsp:sp>
    <dsp:sp modelId="{ED5749F9-9E8D-43F0-BC41-A28E2E198368}">
      <dsp:nvSpPr>
        <dsp:cNvPr id="0" name=""/>
        <dsp:cNvSpPr/>
      </dsp:nvSpPr>
      <dsp:spPr>
        <a:xfrm>
          <a:off x="5666516" y="2438865"/>
          <a:ext cx="1539701" cy="7698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Modeling</a:t>
          </a:r>
          <a:endParaRPr lang="en-US" sz="1500" kern="1200"/>
        </a:p>
      </dsp:txBody>
      <dsp:txXfrm>
        <a:off x="5704097" y="2476446"/>
        <a:ext cx="1464539" cy="694688"/>
      </dsp:txXfrm>
    </dsp:sp>
    <dsp:sp modelId="{D301B198-FC86-4027-8E78-4B5CD8C63353}">
      <dsp:nvSpPr>
        <dsp:cNvPr id="0" name=""/>
        <dsp:cNvSpPr/>
      </dsp:nvSpPr>
      <dsp:spPr>
        <a:xfrm>
          <a:off x="4259349" y="3251293"/>
          <a:ext cx="1539701" cy="7698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Training</a:t>
          </a:r>
          <a:endParaRPr lang="en-US" sz="1500" kern="1200"/>
        </a:p>
      </dsp:txBody>
      <dsp:txXfrm>
        <a:off x="4296930" y="3288874"/>
        <a:ext cx="1464539" cy="694688"/>
      </dsp:txXfrm>
    </dsp:sp>
    <dsp:sp modelId="{7B61B887-201B-4193-A304-1FE2AACD009D}">
      <dsp:nvSpPr>
        <dsp:cNvPr id="0" name=""/>
        <dsp:cNvSpPr/>
      </dsp:nvSpPr>
      <dsp:spPr>
        <a:xfrm>
          <a:off x="2852182" y="2438865"/>
          <a:ext cx="1539701" cy="7698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Evaluation</a:t>
          </a:r>
          <a:endParaRPr lang="en-US" sz="1500" kern="1200"/>
        </a:p>
      </dsp:txBody>
      <dsp:txXfrm>
        <a:off x="2889763" y="2476446"/>
        <a:ext cx="1464539" cy="694688"/>
      </dsp:txXfrm>
    </dsp:sp>
    <dsp:sp modelId="{CD220EEE-C481-4571-906C-B4A4681A2CED}">
      <dsp:nvSpPr>
        <dsp:cNvPr id="0" name=""/>
        <dsp:cNvSpPr/>
      </dsp:nvSpPr>
      <dsp:spPr>
        <a:xfrm>
          <a:off x="2852182" y="814008"/>
          <a:ext cx="1539701" cy="7698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Hyperparameter tuning</a:t>
          </a:r>
        </a:p>
      </dsp:txBody>
      <dsp:txXfrm>
        <a:off x="2889763" y="851589"/>
        <a:ext cx="1464539" cy="6946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475BC-D1C5-43C0-94E2-4AC8D6134881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9BAFC-54E6-4D5D-9F1E-13284FA2B3A7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09442-1020-4D2E-AFE0-BB26D6EDC63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Data Preparation</a:t>
          </a:r>
        </a:p>
      </dsp:txBody>
      <dsp:txXfrm>
        <a:off x="35606" y="2725540"/>
        <a:ext cx="2981250" cy="720000"/>
      </dsp:txXfrm>
    </dsp:sp>
    <dsp:sp modelId="{748E0D55-9DBC-4273-90C9-41EC30150A93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38612-E150-40B6-BE23-36BD115EC4E4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3B6A9-EEB0-4746-BF6E-1585DBEFE12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Prediction Engine</a:t>
          </a:r>
        </a:p>
      </dsp:txBody>
      <dsp:txXfrm>
        <a:off x="3538574" y="2725540"/>
        <a:ext cx="2981250" cy="720000"/>
      </dsp:txXfrm>
    </dsp:sp>
    <dsp:sp modelId="{012729A6-712B-4F0C-8881-94C9BE3FE41D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2D2E0-2001-4878-B217-94D79F32B49B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25C45-9842-4522-AC68-A0D96216C0FF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Interpretation</a:t>
          </a:r>
        </a:p>
      </dsp:txBody>
      <dsp:txXfrm>
        <a:off x="7041543" y="2725540"/>
        <a:ext cx="2981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049FA-1455-46B7-954B-6A0CCBAAA9C2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4E52A-91B3-4726-9F60-1B39294FAE84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31C88-B994-42B8-AD7C-2218D2F794A8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Assign a value to each of the input features</a:t>
          </a:r>
        </a:p>
      </dsp:txBody>
      <dsp:txXfrm>
        <a:off x="1864015" y="689"/>
        <a:ext cx="4933659" cy="1613866"/>
      </dsp:txXfrm>
    </dsp:sp>
    <dsp:sp modelId="{30E69B87-3F6E-4759-9EA6-B2D938D56FAE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25B03-BA12-4A59-912C-34FBDFFE3D1A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D327E-18CD-49C6-A737-E9262C928490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value represent the contribution of the feature to the output of the model</a:t>
          </a:r>
        </a:p>
      </dsp:txBody>
      <dsp:txXfrm>
        <a:off x="1864015" y="2018022"/>
        <a:ext cx="4933659" cy="1613866"/>
      </dsp:txXfrm>
    </dsp:sp>
    <dsp:sp modelId="{A5AF0441-2FA6-48A8-B1A1-114DB5A03CBD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823683-92A5-4A39-98B6-16A7DAF216A0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304F1-DAFC-4E5C-8817-B472A7817641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Common methods includes LIME [1], SHAP [2], LRP [3], IG [4], etc.</a:t>
          </a:r>
        </a:p>
      </dsp:txBody>
      <dsp:txXfrm>
        <a:off x="1864015" y="4035355"/>
        <a:ext cx="4933659" cy="1613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9EAB3-D468-4D48-9C17-729122D61EA2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1D357-9141-4801-9BC4-B5304EBAC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7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c6a9fba2de_0_1587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8" name="Google Shape;988;gc6a9fba2de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4315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Split </a:t>
            </a:r>
            <a:r>
              <a:rPr lang="en-US" err="1"/>
              <a:t>Hierarcliar</a:t>
            </a:r>
            <a:r>
              <a:rPr lang="en-US" baseline="0"/>
              <a:t> for </a:t>
            </a:r>
            <a:r>
              <a:rPr lang="en-US" baseline="0" err="1"/>
              <a:t>granulaity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1D357-9141-4801-9BC4-B5304EBAC3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26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7E82A-4117-5847-86A2-245CB70409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27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C20D4-44D5-4752-BCC7-A2CD350108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19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C20D4-44D5-4752-BCC7-A2CD350108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18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545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050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1D357-9141-4801-9BC4-B5304EBAC3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22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7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c6a9fba2de_0_1595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7" name="Google Shape;997;gc6a9fba2de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391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78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45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02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c6a9fba2de_0_1603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7" name="Google Shape;1007;gc6a9fba2de_0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c6a9fba2de_0_1595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7" name="Google Shape;997;gc6a9fba2de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634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Place holder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435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2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1CEC-BF85-4DA9-B3B1-229916B4D596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2022 ACM-BCB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63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979C-E3A5-4515-A26E-B471A77B882B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6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605B-BBB0-4C1D-AFA5-ED1207B5319F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93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730307" y="372585"/>
            <a:ext cx="904526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body" idx="1"/>
          </p:nvPr>
        </p:nvSpPr>
        <p:spPr>
          <a:xfrm>
            <a:off x="729436" y="1252341"/>
            <a:ext cx="10741811" cy="476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423323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828754" lvl="2" indent="-406390" algn="l">
              <a:spcBef>
                <a:spcPts val="800"/>
              </a:spcBef>
              <a:spcAft>
                <a:spcPts val="0"/>
              </a:spcAft>
              <a:buSzPts val="1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2438339" lvl="3" indent="-397923" algn="l">
              <a:spcBef>
                <a:spcPts val="800"/>
              </a:spcBef>
              <a:spcAft>
                <a:spcPts val="0"/>
              </a:spcAft>
              <a:buSzPts val="1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3047924" lvl="4" indent="-38945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ldNum" idx="12"/>
          </p:nvPr>
        </p:nvSpPr>
        <p:spPr>
          <a:xfrm>
            <a:off x="8927855" y="6493423"/>
            <a:ext cx="254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333"/>
          </a:p>
        </p:txBody>
      </p:sp>
      <p:sp>
        <p:nvSpPr>
          <p:cNvPr id="134" name="Google Shape;134;p9"/>
          <p:cNvSpPr txBox="1">
            <a:spLocks noGrp="1"/>
          </p:cNvSpPr>
          <p:nvPr>
            <p:ph type="ftr" idx="11"/>
          </p:nvPr>
        </p:nvSpPr>
        <p:spPr>
          <a:xfrm>
            <a:off x="728185" y="6493422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771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729437" y="372583"/>
            <a:ext cx="904613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8927855" y="6493423"/>
            <a:ext cx="254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333"/>
          </a:p>
        </p:txBody>
      </p:sp>
      <p:sp>
        <p:nvSpPr>
          <p:cNvPr id="147" name="Google Shape;147;p12"/>
          <p:cNvSpPr txBox="1">
            <a:spLocks noGrp="1"/>
          </p:cNvSpPr>
          <p:nvPr>
            <p:ph type="ftr" idx="11"/>
          </p:nvPr>
        </p:nvSpPr>
        <p:spPr>
          <a:xfrm>
            <a:off x="728185" y="6493422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505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1CEC-BF85-4DA9-B3B1-229916B4D596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199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2E0AB-CC5A-4621-A9DB-2C205315AA84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49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B5AE7-666A-4A16-8820-F5090CEF7F68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48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2813-F7B9-4843-B109-32561D6DCBDD}" type="datetime1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84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56C2-6FE0-4E12-90C0-DD81691F2B2A}" type="datetime1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2F9E-25EE-40BB-97E0-1CF2B1EA6B4E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7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2E0AB-CC5A-4621-A9DB-2C205315AA84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7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C494-8FDD-4300-BE19-A83CBFEC1F86}" type="datetime1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91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AA8F42-DCA2-4A5E-88FB-C3876EF9B65D}" type="datetime1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41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3B01-112E-46B1-9EF4-6845DEE08D2C}" type="datetime1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21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979C-E3A5-4515-A26E-B471A77B882B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12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605B-BBB0-4C1D-AFA5-ED1207B5319F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4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730307" y="372585"/>
            <a:ext cx="904526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body" idx="1"/>
          </p:nvPr>
        </p:nvSpPr>
        <p:spPr>
          <a:xfrm>
            <a:off x="729436" y="1252341"/>
            <a:ext cx="10741811" cy="476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423323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828754" lvl="2" indent="-406390" algn="l">
              <a:spcBef>
                <a:spcPts val="800"/>
              </a:spcBef>
              <a:spcAft>
                <a:spcPts val="0"/>
              </a:spcAft>
              <a:buSzPts val="1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2438339" lvl="3" indent="-397923" algn="l">
              <a:spcBef>
                <a:spcPts val="800"/>
              </a:spcBef>
              <a:spcAft>
                <a:spcPts val="0"/>
              </a:spcAft>
              <a:buSzPts val="1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3047924" lvl="4" indent="-38945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ldNum" idx="12"/>
          </p:nvPr>
        </p:nvSpPr>
        <p:spPr>
          <a:xfrm>
            <a:off x="8927855" y="6493423"/>
            <a:ext cx="254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333"/>
          </a:p>
        </p:txBody>
      </p:sp>
      <p:sp>
        <p:nvSpPr>
          <p:cNvPr id="134" name="Google Shape;134;p9"/>
          <p:cNvSpPr txBox="1">
            <a:spLocks noGrp="1"/>
          </p:cNvSpPr>
          <p:nvPr>
            <p:ph type="ftr" idx="11"/>
          </p:nvPr>
        </p:nvSpPr>
        <p:spPr>
          <a:xfrm>
            <a:off x="728185" y="6493422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465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729437" y="372583"/>
            <a:ext cx="904613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8927855" y="6493423"/>
            <a:ext cx="254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333"/>
          </a:p>
        </p:txBody>
      </p:sp>
      <p:sp>
        <p:nvSpPr>
          <p:cNvPr id="147" name="Google Shape;147;p12"/>
          <p:cNvSpPr txBox="1">
            <a:spLocks noGrp="1"/>
          </p:cNvSpPr>
          <p:nvPr>
            <p:ph type="ftr" idx="11"/>
          </p:nvPr>
        </p:nvSpPr>
        <p:spPr>
          <a:xfrm>
            <a:off x="728185" y="6493422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611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B5AE7-666A-4A16-8820-F5090CEF7F68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48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2813-F7B9-4843-B109-32561D6DCBDD}" type="datetime1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4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56C2-6FE0-4E12-90C0-DD81691F2B2A}" type="datetime1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9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2F9E-25EE-40BB-97E0-1CF2B1EA6B4E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7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C494-8FDD-4300-BE19-A83CBFEC1F86}" type="datetime1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1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AA8F42-DCA2-4A5E-88FB-C3876EF9B65D}" type="datetime1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1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3B01-112E-46B1-9EF4-6845DEE08D2C}" type="datetime1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61388A-D88D-42E3-BEAA-217A6C757A09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2022 ACM-BCB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35685C6-FB40-4354-9227-69D4E743A21F}"/>
              </a:ext>
            </a:extLst>
          </p:cNvPr>
          <p:cNvSpPr txBox="1">
            <a:spLocks/>
          </p:cNvSpPr>
          <p:nvPr userDrawn="1"/>
        </p:nvSpPr>
        <p:spPr>
          <a:xfrm>
            <a:off x="3765610" y="7191849"/>
            <a:ext cx="482280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61388A-D88D-42E3-BEAA-217A6C757A09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77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err="1">
                <a:ea typeface="+mj-lt"/>
                <a:cs typeface="+mj-lt"/>
              </a:rPr>
              <a:t>Pytorch_EHR</a:t>
            </a:r>
            <a:r>
              <a:rPr lang="en-US" sz="4000" b="1">
                <a:ea typeface="+mj-lt"/>
                <a:cs typeface="+mj-lt"/>
              </a:rPr>
              <a:t>: Enabling building Recurrent Neural Network based Predictive Models using Electronic Health Records</a:t>
            </a:r>
            <a:endParaRPr lang="en-US" sz="4000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i="1" dirty="0">
                <a:latin typeface="Calibri Light"/>
                <a:cs typeface="Calibri Light"/>
              </a:rPr>
              <a:t>A Hands-On Tutorial</a:t>
            </a:r>
          </a:p>
          <a:p>
            <a:r>
              <a:rPr lang="en-US" b="1" i="1" dirty="0">
                <a:latin typeface="Calibri Light"/>
                <a:cs typeface="Calibri Light"/>
              </a:rPr>
              <a:t>Brought you by Degui Zhi, Laila Rasmy, Ziqian Xie</a:t>
            </a:r>
          </a:p>
          <a:p>
            <a:r>
              <a:rPr lang="en-US" b="1" i="1" dirty="0">
                <a:latin typeface="Calibri Light"/>
                <a:cs typeface="Calibri Light"/>
              </a:rPr>
              <a:t>ACM-BCB 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"/>
          <p:cNvSpPr txBox="1">
            <a:spLocks noGrp="1"/>
          </p:cNvSpPr>
          <p:nvPr>
            <p:ph type="title"/>
          </p:nvPr>
        </p:nvSpPr>
        <p:spPr>
          <a:xfrm>
            <a:off x="730307" y="372584"/>
            <a:ext cx="9220939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spAutoFit/>
          </a:bodyPr>
          <a:lstStyle/>
          <a:p>
            <a:r>
              <a:rPr lang="en-US"/>
              <a:t>Pooling data improves performance</a:t>
            </a:r>
            <a:endParaRPr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C28CC62-4AF4-4649-BE67-09F11AF4BB8D}"/>
              </a:ext>
            </a:extLst>
          </p:cNvPr>
          <p:cNvGraphicFramePr>
            <a:graphicFrameLocks/>
          </p:cNvGraphicFramePr>
          <p:nvPr/>
        </p:nvGraphicFramePr>
        <p:xfrm>
          <a:off x="7056721" y="1520547"/>
          <a:ext cx="3742267" cy="4224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980A9BB-D247-084F-B216-38E114A5E8FA}"/>
              </a:ext>
            </a:extLst>
          </p:cNvPr>
          <p:cNvSpPr txBox="1"/>
          <p:nvPr/>
        </p:nvSpPr>
        <p:spPr>
          <a:xfrm>
            <a:off x="6177470" y="6426706"/>
            <a:ext cx="346761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Rasmy et al, J Biomedical Informatics,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9C75A-5A6C-4144-BDB3-98DBC519903E}"/>
              </a:ext>
            </a:extLst>
          </p:cNvPr>
          <p:cNvSpPr txBox="1"/>
          <p:nvPr/>
        </p:nvSpPr>
        <p:spPr>
          <a:xfrm>
            <a:off x="964388" y="2338343"/>
            <a:ext cx="5337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RNN-based RETAIN model </a:t>
            </a:r>
          </a:p>
          <a:p>
            <a:r>
              <a:rPr lang="en-US" sz="2400"/>
              <a:t>Predicting Heart Failure Risks for 10 largest hospitals in Cerner Health Facts 2016</a:t>
            </a:r>
          </a:p>
          <a:p>
            <a:endParaRPr lang="en-US" sz="2400"/>
          </a:p>
          <a:p>
            <a:r>
              <a:rPr lang="en-US" sz="2400"/>
              <a:t>Each hospital has 2,000-6,500 patients</a:t>
            </a:r>
          </a:p>
          <a:p>
            <a:r>
              <a:rPr lang="en-US" sz="2400"/>
              <a:t>Full data set has 1.3 million patients </a:t>
            </a:r>
          </a:p>
        </p:txBody>
      </p:sp>
      <p:sp>
        <p:nvSpPr>
          <p:cNvPr id="8" name="Google Shape;1001;gc6a9fba2de_0_1595">
            <a:extLst>
              <a:ext uri="{FF2B5EF4-FFF2-40B4-BE49-F238E27FC236}">
                <a16:creationId xmlns:a16="http://schemas.microsoft.com/office/drawing/2014/main" id="{942DEB6B-5AE4-4FF9-AAE7-6B5F9A5BA6EE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defPPr>
              <a:defRPr lang="en-US"/>
            </a:defPPr>
            <a:lvl1pPr marL="0" lv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Aft>
                <a:spcPts val="600"/>
              </a:spcAft>
            </a:pPr>
            <a:fld id="{00000000-1234-1234-1234-123412341234}" type="slidenum">
              <a:rPr lang="en-US" sz="900" smtClean="0">
                <a:latin typeface="+mj-lt"/>
              </a:rPr>
              <a:pPr>
                <a:spcAft>
                  <a:spcPts val="600"/>
                </a:spcAft>
              </a:pPr>
              <a:t>10</a:t>
            </a:fld>
            <a:endParaRPr lang="en-US" sz="900">
              <a:latin typeface="+mj-lt"/>
            </a:endParaRPr>
          </a:p>
        </p:txBody>
      </p:sp>
      <p:sp>
        <p:nvSpPr>
          <p:cNvPr id="10" name="Google Shape;513;p4">
            <a:extLst>
              <a:ext uri="{FF2B5EF4-FFF2-40B4-BE49-F238E27FC236}">
                <a16:creationId xmlns:a16="http://schemas.microsoft.com/office/drawing/2014/main" id="{12D8CEC2-68E3-4226-9501-53F5AB93D55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sz="900" dirty="0">
                <a:latin typeface="+mj-lt"/>
              </a:rPr>
              <a:t>2022 ACM-BCB Tutorial</a:t>
            </a:r>
            <a:endParaRPr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756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"/>
          <p:cNvSpPr txBox="1">
            <a:spLocks noGrp="1"/>
          </p:cNvSpPr>
          <p:nvPr>
            <p:ph type="title"/>
          </p:nvPr>
        </p:nvSpPr>
        <p:spPr>
          <a:xfrm>
            <a:off x="730307" y="372584"/>
            <a:ext cx="10737548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spAutoFit/>
          </a:bodyPr>
          <a:lstStyle/>
          <a:p>
            <a:r>
              <a:rPr lang="en-US"/>
              <a:t>Pre-trained models boost performance 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518CE3-C834-614A-B9F7-42F32252B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59" b="66853"/>
          <a:stretch/>
        </p:blipFill>
        <p:spPr bwMode="auto">
          <a:xfrm>
            <a:off x="5446167" y="1244007"/>
            <a:ext cx="2978276" cy="42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37C5B-9E88-BC4C-9E68-A64029C1BDA0}"/>
              </a:ext>
            </a:extLst>
          </p:cNvPr>
          <p:cNvSpPr txBox="1"/>
          <p:nvPr/>
        </p:nvSpPr>
        <p:spPr>
          <a:xfrm>
            <a:off x="7132827" y="6429059"/>
            <a:ext cx="3140219" cy="31810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50" dirty="0">
                <a:solidFill>
                  <a:schemeClr val="bg1"/>
                </a:solidFill>
              </a:rPr>
              <a:t>Rasmy et al, </a:t>
            </a:r>
            <a:r>
              <a:rPr lang="en-US" sz="1450" dirty="0" err="1">
                <a:solidFill>
                  <a:schemeClr val="bg1"/>
                </a:solidFill>
              </a:rPr>
              <a:t>npj</a:t>
            </a:r>
            <a:r>
              <a:rPr lang="en-US" sz="1450" dirty="0">
                <a:solidFill>
                  <a:schemeClr val="bg1"/>
                </a:solidFill>
              </a:rPr>
              <a:t> Digital Medicine, 2021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45BBB5-FE87-5744-9E70-C3F20468F4B5}"/>
              </a:ext>
            </a:extLst>
          </p:cNvPr>
          <p:cNvGrpSpPr/>
          <p:nvPr/>
        </p:nvGrpSpPr>
        <p:grpSpPr>
          <a:xfrm>
            <a:off x="53093" y="1102784"/>
            <a:ext cx="3913847" cy="2308077"/>
            <a:chOff x="39819" y="827087"/>
            <a:chExt cx="2935385" cy="17310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C2B4A-4431-EC47-9F15-69C130AAD87D}"/>
                </a:ext>
              </a:extLst>
            </p:cNvPr>
            <p:cNvGrpSpPr/>
            <p:nvPr/>
          </p:nvGrpSpPr>
          <p:grpSpPr>
            <a:xfrm>
              <a:off x="1025735" y="827087"/>
              <a:ext cx="1949469" cy="1731058"/>
              <a:chOff x="1167442" y="1178653"/>
              <a:chExt cx="1949469" cy="173105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D7912D-FCEE-824B-821F-E6838512510F}"/>
                  </a:ext>
                </a:extLst>
              </p:cNvPr>
              <p:cNvSpPr/>
              <p:nvPr/>
            </p:nvSpPr>
            <p:spPr>
              <a:xfrm>
                <a:off x="1167442" y="1178653"/>
                <a:ext cx="1949469" cy="44319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Untrained Med-BERT</a:t>
                </a:r>
              </a:p>
            </p:txBody>
          </p:sp>
          <p:sp>
            <p:nvSpPr>
              <p:cNvPr id="2" name="Can 1">
                <a:extLst>
                  <a:ext uri="{FF2B5EF4-FFF2-40B4-BE49-F238E27FC236}">
                    <a16:creationId xmlns:a16="http://schemas.microsoft.com/office/drawing/2014/main" id="{1767C53E-3856-E949-9EBB-155CC91CFE74}"/>
                  </a:ext>
                </a:extLst>
              </p:cNvPr>
              <p:cNvSpPr/>
              <p:nvPr/>
            </p:nvSpPr>
            <p:spPr>
              <a:xfrm>
                <a:off x="1414631" y="1843790"/>
                <a:ext cx="1455089" cy="588397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28 million patients EHR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387203-B99E-FE47-AAE8-3D6B832356D4}"/>
                  </a:ext>
                </a:extLst>
              </p:cNvPr>
              <p:cNvSpPr/>
              <p:nvPr/>
            </p:nvSpPr>
            <p:spPr>
              <a:xfrm>
                <a:off x="1167442" y="2687148"/>
                <a:ext cx="1949469" cy="22256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Trained Med-BERT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B771613-1DD3-B746-9F40-1FA3D3A33428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>
                <a:off x="2142177" y="1621851"/>
                <a:ext cx="1" cy="3182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1A60177-F68E-DE42-996D-2D33D2DEF5CE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>
                <a:off x="2142176" y="2432187"/>
                <a:ext cx="0" cy="2356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64DAF8-94B1-154F-861F-AAAE7FE86590}"/>
                </a:ext>
              </a:extLst>
            </p:cNvPr>
            <p:cNvSpPr txBox="1"/>
            <p:nvPr/>
          </p:nvSpPr>
          <p:spPr>
            <a:xfrm>
              <a:off x="39819" y="1371728"/>
              <a:ext cx="12416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Pre-training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E1DBE2-7672-054D-B125-D8400C58AD8A}"/>
              </a:ext>
            </a:extLst>
          </p:cNvPr>
          <p:cNvGrpSpPr/>
          <p:nvPr/>
        </p:nvGrpSpPr>
        <p:grpSpPr>
          <a:xfrm>
            <a:off x="7772401" y="3262486"/>
            <a:ext cx="4130093" cy="2381765"/>
            <a:chOff x="7772401" y="3262486"/>
            <a:chExt cx="4130093" cy="238176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478C32E-E3F2-3F49-86EF-90142B4A284D}"/>
                </a:ext>
              </a:extLst>
            </p:cNvPr>
            <p:cNvGrpSpPr/>
            <p:nvPr/>
          </p:nvGrpSpPr>
          <p:grpSpPr>
            <a:xfrm>
              <a:off x="9303201" y="3621671"/>
              <a:ext cx="2599293" cy="2022580"/>
              <a:chOff x="1025732" y="2994572"/>
              <a:chExt cx="1949470" cy="151693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E24612B-0795-D341-9974-0C65C8120F14}"/>
                  </a:ext>
                </a:extLst>
              </p:cNvPr>
              <p:cNvGrpSpPr/>
              <p:nvPr/>
            </p:nvGrpSpPr>
            <p:grpSpPr>
              <a:xfrm>
                <a:off x="1025733" y="2994572"/>
                <a:ext cx="1949469" cy="313517"/>
                <a:chOff x="1025733" y="2994572"/>
                <a:chExt cx="1949469" cy="313517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43D0064-34F2-BF49-A961-448E4428EE3F}"/>
                    </a:ext>
                  </a:extLst>
                </p:cNvPr>
                <p:cNvSpPr/>
                <p:nvPr/>
              </p:nvSpPr>
              <p:spPr>
                <a:xfrm>
                  <a:off x="1025733" y="2994572"/>
                  <a:ext cx="1949469" cy="7801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67"/>
                    <a:t>Predictive model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77EE853-3F65-2345-ADDC-E28D404EDF7A}"/>
                    </a:ext>
                  </a:extLst>
                </p:cNvPr>
                <p:cNvSpPr/>
                <p:nvPr/>
              </p:nvSpPr>
              <p:spPr>
                <a:xfrm>
                  <a:off x="1025733" y="3085526"/>
                  <a:ext cx="1949469" cy="222563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/>
                    <a:t>Un-trained Med-BERT</a:t>
                  </a:r>
                </a:p>
              </p:txBody>
            </p:sp>
          </p:grpSp>
          <p:sp>
            <p:nvSpPr>
              <p:cNvPr id="31" name="Can 30">
                <a:extLst>
                  <a:ext uri="{FF2B5EF4-FFF2-40B4-BE49-F238E27FC236}">
                    <a16:creationId xmlns:a16="http://schemas.microsoft.com/office/drawing/2014/main" id="{3E14AA9F-6011-7046-A5D0-A5DA3973E6FB}"/>
                  </a:ext>
                </a:extLst>
              </p:cNvPr>
              <p:cNvSpPr/>
              <p:nvPr/>
            </p:nvSpPr>
            <p:spPr>
              <a:xfrm>
                <a:off x="1509235" y="3457360"/>
                <a:ext cx="974501" cy="588397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2000 patients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CE6CF63-58C6-0D4C-A156-C7416DB83609}"/>
                  </a:ext>
                </a:extLst>
              </p:cNvPr>
              <p:cNvSpPr/>
              <p:nvPr/>
            </p:nvSpPr>
            <p:spPr>
              <a:xfrm>
                <a:off x="1025733" y="4288944"/>
                <a:ext cx="1949469" cy="22256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/>
                  <a:t>Un-trained Med-BERT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1709D9B-EAD4-6C4F-B50C-1E32EB5E9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3263" y="3291757"/>
                <a:ext cx="1" cy="2415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E8C4505-B20D-FF43-A14B-67440CD8E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3263" y="4052011"/>
                <a:ext cx="0" cy="14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6C1E8D-67BD-AB48-9C7C-F3D65B1F3D41}"/>
                  </a:ext>
                </a:extLst>
              </p:cNvPr>
              <p:cNvSpPr/>
              <p:nvPr/>
            </p:nvSpPr>
            <p:spPr>
              <a:xfrm>
                <a:off x="1025732" y="4192040"/>
                <a:ext cx="1949469" cy="7801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/>
                  <a:t>Predictive model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CD972DB-2BE8-1E4E-A34B-CC514DF5F6A5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7772401" y="3262486"/>
              <a:ext cx="1530800" cy="200781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47A36A-FCD2-344E-AFE5-63DA2BB22C5E}"/>
              </a:ext>
            </a:extLst>
          </p:cNvPr>
          <p:cNvGrpSpPr/>
          <p:nvPr/>
        </p:nvGrpSpPr>
        <p:grpSpPr>
          <a:xfrm>
            <a:off x="64440" y="2381897"/>
            <a:ext cx="6944287" cy="3633446"/>
            <a:chOff x="64440" y="2381897"/>
            <a:chExt cx="6944287" cy="363344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66CFA8-DB92-B341-ABDB-BB294E0F2952}"/>
                </a:ext>
              </a:extLst>
            </p:cNvPr>
            <p:cNvGrpSpPr/>
            <p:nvPr/>
          </p:nvGrpSpPr>
          <p:grpSpPr>
            <a:xfrm>
              <a:off x="64440" y="3992763"/>
              <a:ext cx="3902497" cy="2022580"/>
              <a:chOff x="48329" y="2994572"/>
              <a:chExt cx="2926873" cy="151693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B8C88C8-6CFE-6147-B59B-E215A652232B}"/>
                  </a:ext>
                </a:extLst>
              </p:cNvPr>
              <p:cNvGrpSpPr/>
              <p:nvPr/>
            </p:nvGrpSpPr>
            <p:grpSpPr>
              <a:xfrm>
                <a:off x="1025733" y="2994572"/>
                <a:ext cx="1949469" cy="313517"/>
                <a:chOff x="1025733" y="2994572"/>
                <a:chExt cx="1949469" cy="313517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89A81C9-BC96-8E49-AEC7-6AC4C0679F5D}"/>
                    </a:ext>
                  </a:extLst>
                </p:cNvPr>
                <p:cNvSpPr/>
                <p:nvPr/>
              </p:nvSpPr>
              <p:spPr>
                <a:xfrm>
                  <a:off x="1025733" y="2994572"/>
                  <a:ext cx="1949469" cy="7801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67"/>
                    <a:t>Predictive model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90287D0-CA4B-684B-BD30-3D5D6F21CC24}"/>
                    </a:ext>
                  </a:extLst>
                </p:cNvPr>
                <p:cNvSpPr/>
                <p:nvPr/>
              </p:nvSpPr>
              <p:spPr>
                <a:xfrm>
                  <a:off x="1025733" y="3085526"/>
                  <a:ext cx="1949469" cy="222563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/>
                    <a:t>Trained Med-BERT</a:t>
                  </a:r>
                </a:p>
              </p:txBody>
            </p:sp>
          </p:grpSp>
          <p:sp>
            <p:nvSpPr>
              <p:cNvPr id="18" name="Can 17">
                <a:extLst>
                  <a:ext uri="{FF2B5EF4-FFF2-40B4-BE49-F238E27FC236}">
                    <a16:creationId xmlns:a16="http://schemas.microsoft.com/office/drawing/2014/main" id="{BBAA5111-3E7D-A74F-8EB2-1F604BDB58A5}"/>
                  </a:ext>
                </a:extLst>
              </p:cNvPr>
              <p:cNvSpPr/>
              <p:nvPr/>
            </p:nvSpPr>
            <p:spPr>
              <a:xfrm>
                <a:off x="1509235" y="3457360"/>
                <a:ext cx="974501" cy="588397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2000 patients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7FAC646-AD7E-F445-9137-F8E08600C825}"/>
                  </a:ext>
                </a:extLst>
              </p:cNvPr>
              <p:cNvSpPr/>
              <p:nvPr/>
            </p:nvSpPr>
            <p:spPr>
              <a:xfrm>
                <a:off x="1025733" y="4288944"/>
                <a:ext cx="1949469" cy="22256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Trained Med-BERT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8453BDD-E26F-6746-AFC0-237DDFA71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3263" y="3291757"/>
                <a:ext cx="1" cy="2415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F688418-5F66-4944-940A-40607F868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3263" y="4052011"/>
                <a:ext cx="0" cy="14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EF3914-3937-7A46-9A69-C71F80E4D405}"/>
                  </a:ext>
                </a:extLst>
              </p:cNvPr>
              <p:cNvSpPr txBox="1"/>
              <p:nvPr/>
            </p:nvSpPr>
            <p:spPr>
              <a:xfrm>
                <a:off x="48329" y="3363735"/>
                <a:ext cx="120730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Fine-tuning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B9C7371-9D85-8A4A-B884-FC9010B41F72}"/>
                  </a:ext>
                </a:extLst>
              </p:cNvPr>
              <p:cNvSpPr/>
              <p:nvPr/>
            </p:nvSpPr>
            <p:spPr>
              <a:xfrm>
                <a:off x="1025732" y="4192040"/>
                <a:ext cx="1949469" cy="7801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/>
                  <a:t>Predictive model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DA9E1D1-D8F9-0D41-BAF6-824D4C2A61E0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3966936" y="2381897"/>
              <a:ext cx="3041791" cy="3259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18B03BD-5BDD-2C41-895B-EC03BA7E773A}"/>
              </a:ext>
            </a:extLst>
          </p:cNvPr>
          <p:cNvGrpSpPr/>
          <p:nvPr/>
        </p:nvGrpSpPr>
        <p:grpSpPr>
          <a:xfrm>
            <a:off x="7698259" y="2118071"/>
            <a:ext cx="2899280" cy="1144415"/>
            <a:chOff x="7698259" y="2118071"/>
            <a:chExt cx="2899280" cy="114441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C5B3615-0B30-DA4F-8129-F379A296BC4D}"/>
                </a:ext>
              </a:extLst>
            </p:cNvPr>
            <p:cNvCxnSpPr/>
            <p:nvPr/>
          </p:nvCxnSpPr>
          <p:spPr>
            <a:xfrm flipV="1">
              <a:off x="7698259" y="2118071"/>
              <a:ext cx="0" cy="114441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F2BCDF5-021E-3A43-9847-3F12851488B8}"/>
                </a:ext>
              </a:extLst>
            </p:cNvPr>
            <p:cNvCxnSpPr/>
            <p:nvPr/>
          </p:nvCxnSpPr>
          <p:spPr>
            <a:xfrm>
              <a:off x="7772401" y="2381897"/>
              <a:ext cx="87732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30CE9FE-3C45-004E-AF15-3702155C49A0}"/>
                </a:ext>
              </a:extLst>
            </p:cNvPr>
            <p:cNvSpPr txBox="1"/>
            <p:nvPr/>
          </p:nvSpPr>
          <p:spPr>
            <a:xfrm>
              <a:off x="8623152" y="2195010"/>
              <a:ext cx="1974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Performance boost</a:t>
              </a:r>
            </a:p>
          </p:txBody>
        </p:sp>
      </p:grpSp>
      <p:sp>
        <p:nvSpPr>
          <p:cNvPr id="42" name="Google Shape;1001;gc6a9fba2de_0_1595">
            <a:extLst>
              <a:ext uri="{FF2B5EF4-FFF2-40B4-BE49-F238E27FC236}">
                <a16:creationId xmlns:a16="http://schemas.microsoft.com/office/drawing/2014/main" id="{01AC8E44-A663-4625-B2DD-BAEB889C479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z="900">
                <a:latin typeface="+mj-lt"/>
              </a:rPr>
              <a:pPr>
                <a:spcAft>
                  <a:spcPts val="600"/>
                </a:spcAft>
              </a:pPr>
              <a:t>11</a:t>
            </a:fld>
            <a:endParaRPr lang="en-US" sz="900">
              <a:latin typeface="+mj-lt"/>
            </a:endParaRPr>
          </a:p>
        </p:txBody>
      </p:sp>
      <p:sp>
        <p:nvSpPr>
          <p:cNvPr id="47" name="Google Shape;513;p4">
            <a:extLst>
              <a:ext uri="{FF2B5EF4-FFF2-40B4-BE49-F238E27FC236}">
                <a16:creationId xmlns:a16="http://schemas.microsoft.com/office/drawing/2014/main" id="{BE7F7842-E642-4F1E-9EF3-718CEE9F431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sz="900" dirty="0">
                <a:latin typeface="+mj-lt"/>
              </a:rPr>
              <a:t>2022 ACM-BCB Tutorial</a:t>
            </a:r>
            <a:endParaRPr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36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c6a9fba2de_0_1603"/>
          <p:cNvSpPr txBox="1">
            <a:spLocks noGrp="1"/>
          </p:cNvSpPr>
          <p:nvPr>
            <p:ph type="title"/>
          </p:nvPr>
        </p:nvSpPr>
        <p:spPr>
          <a:xfrm>
            <a:off x="1097280" y="5426982"/>
            <a:ext cx="10113264" cy="4708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spAutoFit/>
          </a:bodyPr>
          <a:lstStyle/>
          <a:p>
            <a:r>
              <a:rPr lang="en-US"/>
              <a:t>Our most recent example</a:t>
            </a:r>
            <a:endParaRPr/>
          </a:p>
        </p:txBody>
      </p:sp>
      <p:sp>
        <p:nvSpPr>
          <p:cNvPr id="1010" name="Google Shape;1010;gc6a9fba2de_0_160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  <p:sp>
        <p:nvSpPr>
          <p:cNvPr id="1013" name="Google Shape;1013;gc6a9fba2de_0_1603"/>
          <p:cNvSpPr txBox="1"/>
          <p:nvPr/>
        </p:nvSpPr>
        <p:spPr>
          <a:xfrm>
            <a:off x="7246846" y="6463320"/>
            <a:ext cx="3589943" cy="3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Rasmy et al, Lancet Digital Health, 2022</a:t>
            </a:r>
            <a:endParaRPr lang="en-US" sz="1400" dirty="0">
              <a:solidFill>
                <a:schemeClr val="lt1"/>
              </a:solidFill>
              <a:cs typeface="Calibri"/>
            </a:endParaRPr>
          </a:p>
        </p:txBody>
      </p:sp>
      <p:pic>
        <p:nvPicPr>
          <p:cNvPr id="1014" name="Google Shape;1014;gc6a9fba2de_0_1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2973" y="398010"/>
            <a:ext cx="6180389" cy="44635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13;p4">
            <a:extLst>
              <a:ext uri="{FF2B5EF4-FFF2-40B4-BE49-F238E27FC236}">
                <a16:creationId xmlns:a16="http://schemas.microsoft.com/office/drawing/2014/main" id="{32F8232A-9B0F-4E06-8F8F-4139ED35F800}"/>
              </a:ext>
            </a:extLst>
          </p:cNvPr>
          <p:cNvSpPr txBox="1">
            <a:spLocks/>
          </p:cNvSpPr>
          <p:nvPr/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2022 ACM-BCB Tutorial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c6a9fba2de_0_1595"/>
          <p:cNvSpPr txBox="1"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spcFirstLastPara="1" vert="horz" lIns="0" tIns="0" rIns="0" bIns="0" rtlCol="0" anchor="ctr" anchorCtr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Why Deep Learning?</a:t>
            </a:r>
          </a:p>
        </p:txBody>
      </p:sp>
      <p:sp>
        <p:nvSpPr>
          <p:cNvPr id="1000" name="Google Shape;1000;gc6a9fba2de_0_1595"/>
          <p:cNvSpPr txBox="1">
            <a:spLocks noGrp="1"/>
          </p:cNvSpPr>
          <p:nvPr>
            <p:ph idx="1"/>
          </p:nvPr>
        </p:nvSpPr>
        <p:spPr>
          <a:xfrm>
            <a:off x="632646" y="863654"/>
            <a:ext cx="10994358" cy="442053"/>
          </a:xfrm>
          <a:prstGeom prst="rect">
            <a:avLst/>
          </a:prstGeom>
        </p:spPr>
        <p:txBody>
          <a:bodyPr spcFirstLastPara="1" vert="horz" lIns="0" tIns="0" rIns="0" bIns="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Font typeface="Calibri"/>
              <a:buChar char=" "/>
            </a:pPr>
            <a:r>
              <a:rPr lang="en-US" sz="2800">
                <a:ea typeface="+mn-lt"/>
                <a:cs typeface="+mn-lt"/>
              </a:rPr>
              <a:t>Flexible architecture of neural nets allows modeling complex dependency structures in EHR data.</a:t>
            </a:r>
          </a:p>
          <a:p>
            <a:pPr marL="383540" lvl="1" algn="ctr">
              <a:spcBef>
                <a:spcPts val="0"/>
              </a:spcBef>
              <a:buFont typeface="Arial"/>
              <a:buChar char="•"/>
            </a:pPr>
            <a:endParaRPr lang="en-US">
              <a:cs typeface="Calibri"/>
            </a:endParaRPr>
          </a:p>
          <a:p>
            <a:pPr marL="0" indent="0" algn="ctr">
              <a:spcBef>
                <a:spcPts val="0"/>
              </a:spcBef>
            </a:pPr>
            <a:endParaRPr lang="en-US">
              <a:cs typeface="Calibri"/>
            </a:endParaRPr>
          </a:p>
          <a:p>
            <a:pPr marL="0" indent="0" algn="ctr">
              <a:spcBef>
                <a:spcPts val="0"/>
              </a:spcBef>
            </a:pPr>
            <a:endParaRPr lang="en-US"/>
          </a:p>
        </p:txBody>
      </p:sp>
      <p:sp>
        <p:nvSpPr>
          <p:cNvPr id="25" name="Google Shape;1003;gc6a9fba2de_0_1595">
            <a:extLst>
              <a:ext uri="{FF2B5EF4-FFF2-40B4-BE49-F238E27FC236}">
                <a16:creationId xmlns:a16="http://schemas.microsoft.com/office/drawing/2014/main" id="{B178EB97-5A31-4D9E-98FD-098C4C3596A1}"/>
              </a:ext>
            </a:extLst>
          </p:cNvPr>
          <p:cNvSpPr txBox="1"/>
          <p:nvPr/>
        </p:nvSpPr>
        <p:spPr>
          <a:xfrm>
            <a:off x="6657173" y="6473013"/>
            <a:ext cx="4354973" cy="2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https://academic.oup.com/bib/article/19/6/1236/3800524</a:t>
            </a:r>
            <a:endParaRPr sz="1100">
              <a:solidFill>
                <a:schemeClr val="bg1"/>
              </a:solidFill>
            </a:endParaRPr>
          </a:p>
        </p:txBody>
      </p:sp>
      <p:graphicFrame>
        <p:nvGraphicFramePr>
          <p:cNvPr id="26" name="Google Shape;1000;gc6a9fba2de_0_1595">
            <a:extLst>
              <a:ext uri="{FF2B5EF4-FFF2-40B4-BE49-F238E27FC236}">
                <a16:creationId xmlns:a16="http://schemas.microsoft.com/office/drawing/2014/main" id="{F8D758C6-10F6-4CF6-B7F9-F87C7D60EA8E}"/>
              </a:ext>
            </a:extLst>
          </p:cNvPr>
          <p:cNvGraphicFramePr>
            <a:graphicFrameLocks/>
          </p:cNvGraphicFramePr>
          <p:nvPr/>
        </p:nvGraphicFramePr>
        <p:xfrm>
          <a:off x="541246" y="1312540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1001;gc6a9fba2de_0_1595">
            <a:extLst>
              <a:ext uri="{FF2B5EF4-FFF2-40B4-BE49-F238E27FC236}">
                <a16:creationId xmlns:a16="http://schemas.microsoft.com/office/drawing/2014/main" id="{4E69BCAF-FF3B-45FB-89EC-F1F3B820590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9" name="Google Shape;513;p4">
            <a:extLst>
              <a:ext uri="{FF2B5EF4-FFF2-40B4-BE49-F238E27FC236}">
                <a16:creationId xmlns:a16="http://schemas.microsoft.com/office/drawing/2014/main" id="{2D9226D5-80FD-4CD7-AF02-BF26C0E0E15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99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40FC-D3A1-A24C-BC07-90DC51C9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37" y="372582"/>
            <a:ext cx="9046132" cy="590931"/>
          </a:xfrm>
        </p:spPr>
        <p:txBody>
          <a:bodyPr/>
          <a:lstStyle/>
          <a:p>
            <a:r>
              <a:rPr lang="en-US"/>
              <a:t>Promise: An integrated DL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ED559-BC40-B041-9CAB-FA065143D3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sz="1333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1A0FB1B-A135-3B4C-B4FE-D5CEACFD2A99}"/>
              </a:ext>
            </a:extLst>
          </p:cNvPr>
          <p:cNvSpPr/>
          <p:nvPr/>
        </p:nvSpPr>
        <p:spPr>
          <a:xfrm>
            <a:off x="5627077" y="5290716"/>
            <a:ext cx="60960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>
              <a:buClr>
                <a:srgbClr val="366800"/>
              </a:buClr>
              <a:buSzPts val="5000"/>
            </a:pPr>
            <a:r>
              <a:rPr lang="en-US" sz="2400" b="1">
                <a:solidFill>
                  <a:schemeClr val="tx1"/>
                </a:solidFill>
                <a:latin typeface="Times New Roman" panose="02020603050405020304" pitchFamily="18" charset="0"/>
                <a:ea typeface="Al Bayan"/>
                <a:cs typeface="Times New Roman" panose="02020603050405020304" pitchFamily="18" charset="0"/>
                <a:sym typeface="Al Bayan"/>
              </a:rPr>
              <a:t>KERM-IT: Knowledge-enriched Explainable Recurrent Multi-task model: an Innovative solution for healthcare Transformation, </a:t>
            </a:r>
            <a:r>
              <a:rPr lang="en-US" sz="2400" b="1" err="1">
                <a:solidFill>
                  <a:schemeClr val="tx1"/>
                </a:solidFill>
                <a:latin typeface="Times New Roman" panose="02020603050405020304" pitchFamily="18" charset="0"/>
                <a:ea typeface="Al Bayan"/>
                <a:cs typeface="Times New Roman" panose="02020603050405020304" pitchFamily="18" charset="0"/>
                <a:sym typeface="Al Bayan"/>
              </a:rPr>
              <a:t>Rasmy</a:t>
            </a:r>
            <a:r>
              <a:rPr lang="en-US" sz="2400" b="1">
                <a:solidFill>
                  <a:schemeClr val="tx1"/>
                </a:solidFill>
                <a:latin typeface="Times New Roman" panose="02020603050405020304" pitchFamily="18" charset="0"/>
                <a:ea typeface="Al Bayan"/>
                <a:cs typeface="Times New Roman" panose="02020603050405020304" pitchFamily="18" charset="0"/>
                <a:sym typeface="Al Bayan"/>
              </a:rPr>
              <a:t> et al. Unpublished 2019 </a:t>
            </a:r>
            <a:endPara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3B57D175-B992-2946-B927-DEA74469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00973"/>
            <a:ext cx="12192000" cy="5857027"/>
          </a:xfrm>
          <a:prstGeom prst="rect">
            <a:avLst/>
          </a:prstGeom>
        </p:spPr>
      </p:pic>
      <p:sp>
        <p:nvSpPr>
          <p:cNvPr id="7" name="Google Shape;1001;gc6a9fba2de_0_1595">
            <a:extLst>
              <a:ext uri="{FF2B5EF4-FFF2-40B4-BE49-F238E27FC236}">
                <a16:creationId xmlns:a16="http://schemas.microsoft.com/office/drawing/2014/main" id="{DCC8D7EF-3FB0-41DB-9C51-23D7CC4E569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defPPr>
              <a:defRPr lang="en-US"/>
            </a:defPPr>
            <a:lvl1pPr marL="0" lv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Aft>
                <a:spcPts val="600"/>
              </a:spcAft>
            </a:pPr>
            <a:fld id="{00000000-1234-1234-1234-123412341234}" type="slidenum">
              <a:rPr lang="en-US" sz="900" smtClean="0">
                <a:latin typeface="+mj-lt"/>
              </a:rPr>
              <a:pPr>
                <a:spcAft>
                  <a:spcPts val="600"/>
                </a:spcAft>
              </a:pPr>
              <a:t>14</a:t>
            </a:fld>
            <a:endParaRPr lang="en-US" sz="900">
              <a:latin typeface="+mj-lt"/>
            </a:endParaRPr>
          </a:p>
        </p:txBody>
      </p:sp>
      <p:sp>
        <p:nvSpPr>
          <p:cNvPr id="8" name="Google Shape;513;p4">
            <a:extLst>
              <a:ext uri="{FF2B5EF4-FFF2-40B4-BE49-F238E27FC236}">
                <a16:creationId xmlns:a16="http://schemas.microsoft.com/office/drawing/2014/main" id="{0F333927-BE41-4639-AD16-8F38F537573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sz="900" dirty="0">
                <a:latin typeface="+mj-lt"/>
              </a:rPr>
              <a:t>2022 ACM-BCB Tutorial</a:t>
            </a:r>
            <a:endParaRPr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59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"/>
          <p:cNvSpPr txBox="1">
            <a:spLocks noGrp="1"/>
          </p:cNvSpPr>
          <p:nvPr>
            <p:ph type="title"/>
          </p:nvPr>
        </p:nvSpPr>
        <p:spPr>
          <a:xfrm>
            <a:off x="740787" y="91284"/>
            <a:ext cx="9220939" cy="11818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spAutoFit/>
          </a:bodyPr>
          <a:lstStyle/>
          <a:p>
            <a:r>
              <a:rPr lang="en-US"/>
              <a:t>Future: Towards an integrated learning health system</a:t>
            </a:r>
            <a:endParaRPr/>
          </a:p>
        </p:txBody>
      </p:sp>
      <p:pic>
        <p:nvPicPr>
          <p:cNvPr id="10" name="Picture 2" descr="How Implementation Science Labs Contribute to Learning Health Systems">
            <a:extLst>
              <a:ext uri="{FF2B5EF4-FFF2-40B4-BE49-F238E27FC236}">
                <a16:creationId xmlns:a16="http://schemas.microsoft.com/office/drawing/2014/main" id="{4444F07C-8ED1-224D-91B0-117777857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52" y="2927011"/>
            <a:ext cx="1762595" cy="16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481017-F0E9-904F-BA49-BB52660EA256}"/>
              </a:ext>
            </a:extLst>
          </p:cNvPr>
          <p:cNvGrpSpPr/>
          <p:nvPr/>
        </p:nvGrpSpPr>
        <p:grpSpPr>
          <a:xfrm>
            <a:off x="3820286" y="2927011"/>
            <a:ext cx="7177732" cy="1627011"/>
            <a:chOff x="2865214" y="2195258"/>
            <a:chExt cx="5383299" cy="1220258"/>
          </a:xfrm>
        </p:grpSpPr>
        <p:pic>
          <p:nvPicPr>
            <p:cNvPr id="2050" name="Picture 2" descr="How Implementation Science Labs Contribute to Learning Health Systems">
              <a:extLst>
                <a:ext uri="{FF2B5EF4-FFF2-40B4-BE49-F238E27FC236}">
                  <a16:creationId xmlns:a16="http://schemas.microsoft.com/office/drawing/2014/main" id="{9BE2BC65-7417-524B-AEF8-DE21BD59E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167" y="2195258"/>
              <a:ext cx="1321946" cy="1220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ow Implementation Science Labs Contribute to Learning Health Systems">
              <a:extLst>
                <a:ext uri="{FF2B5EF4-FFF2-40B4-BE49-F238E27FC236}">
                  <a16:creationId xmlns:a16="http://schemas.microsoft.com/office/drawing/2014/main" id="{68EEF18D-936F-B240-BBA0-87E03F1F4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567" y="2195258"/>
              <a:ext cx="1321946" cy="1220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ow Implementation Science Labs Contribute to Learning Health Systems">
              <a:extLst>
                <a:ext uri="{FF2B5EF4-FFF2-40B4-BE49-F238E27FC236}">
                  <a16:creationId xmlns:a16="http://schemas.microsoft.com/office/drawing/2014/main" id="{97ECD671-261A-1346-A630-11FF0C6D3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214" y="2195258"/>
              <a:ext cx="1321946" cy="1220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82BEBF-F60C-9841-97F2-9D04D5431419}"/>
              </a:ext>
            </a:extLst>
          </p:cNvPr>
          <p:cNvGrpSpPr/>
          <p:nvPr/>
        </p:nvGrpSpPr>
        <p:grpSpPr>
          <a:xfrm>
            <a:off x="1196579" y="4512903"/>
            <a:ext cx="9345064" cy="1980519"/>
            <a:chOff x="897434" y="3384677"/>
            <a:chExt cx="7008798" cy="1485389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045039C4-7DD3-934C-801D-027635041D8F}"/>
                </a:ext>
              </a:extLst>
            </p:cNvPr>
            <p:cNvSpPr/>
            <p:nvPr/>
          </p:nvSpPr>
          <p:spPr>
            <a:xfrm>
              <a:off x="3310467" y="3996267"/>
              <a:ext cx="1913466" cy="873799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Shared Data</a:t>
              </a:r>
            </a:p>
          </p:txBody>
        </p:sp>
        <p:sp>
          <p:nvSpPr>
            <p:cNvPr id="2" name="Up-Down Arrow 1">
              <a:extLst>
                <a:ext uri="{FF2B5EF4-FFF2-40B4-BE49-F238E27FC236}">
                  <a16:creationId xmlns:a16="http://schemas.microsoft.com/office/drawing/2014/main" id="{01E3EE27-5B63-6949-8139-30975281F3D2}"/>
                </a:ext>
              </a:extLst>
            </p:cNvPr>
            <p:cNvSpPr/>
            <p:nvPr/>
          </p:nvSpPr>
          <p:spPr>
            <a:xfrm>
              <a:off x="1239715" y="3415516"/>
              <a:ext cx="131885" cy="400346"/>
            </a:xfrm>
            <a:prstGeom prst="up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7352418A-7A5F-EF4D-BC5F-C4745912D702}"/>
                </a:ext>
              </a:extLst>
            </p:cNvPr>
            <p:cNvSpPr/>
            <p:nvPr/>
          </p:nvSpPr>
          <p:spPr>
            <a:xfrm>
              <a:off x="3394302" y="3415516"/>
              <a:ext cx="131885" cy="400346"/>
            </a:xfrm>
            <a:prstGeom prst="up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Up-Down Arrow 13">
              <a:extLst>
                <a:ext uri="{FF2B5EF4-FFF2-40B4-BE49-F238E27FC236}">
                  <a16:creationId xmlns:a16="http://schemas.microsoft.com/office/drawing/2014/main" id="{73D8D27E-69C5-824A-8DA4-B0E02926B2C8}"/>
                </a:ext>
              </a:extLst>
            </p:cNvPr>
            <p:cNvSpPr/>
            <p:nvPr/>
          </p:nvSpPr>
          <p:spPr>
            <a:xfrm>
              <a:off x="5337197" y="3384677"/>
              <a:ext cx="131885" cy="400346"/>
            </a:xfrm>
            <a:prstGeom prst="up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Up-Down Arrow 14">
              <a:extLst>
                <a:ext uri="{FF2B5EF4-FFF2-40B4-BE49-F238E27FC236}">
                  <a16:creationId xmlns:a16="http://schemas.microsoft.com/office/drawing/2014/main" id="{E92CD202-7F5F-AA49-9D52-4B0D8A681A4D}"/>
                </a:ext>
              </a:extLst>
            </p:cNvPr>
            <p:cNvSpPr/>
            <p:nvPr/>
          </p:nvSpPr>
          <p:spPr>
            <a:xfrm>
              <a:off x="7473242" y="3384677"/>
              <a:ext cx="131885" cy="400346"/>
            </a:xfrm>
            <a:prstGeom prst="up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Left-Right Arrow 2">
              <a:extLst>
                <a:ext uri="{FF2B5EF4-FFF2-40B4-BE49-F238E27FC236}">
                  <a16:creationId xmlns:a16="http://schemas.microsoft.com/office/drawing/2014/main" id="{3A18942D-14AD-2C4C-AF42-ACE3BAC3237E}"/>
                </a:ext>
              </a:extLst>
            </p:cNvPr>
            <p:cNvSpPr/>
            <p:nvPr/>
          </p:nvSpPr>
          <p:spPr>
            <a:xfrm>
              <a:off x="897434" y="3771668"/>
              <a:ext cx="7008798" cy="180405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Up-Down Arrow 16">
              <a:extLst>
                <a:ext uri="{FF2B5EF4-FFF2-40B4-BE49-F238E27FC236}">
                  <a16:creationId xmlns:a16="http://schemas.microsoft.com/office/drawing/2014/main" id="{7808B866-7F42-AD44-9261-0C384BCC4E00}"/>
                </a:ext>
              </a:extLst>
            </p:cNvPr>
            <p:cNvSpPr/>
            <p:nvPr/>
          </p:nvSpPr>
          <p:spPr>
            <a:xfrm>
              <a:off x="4269948" y="3912314"/>
              <a:ext cx="99829" cy="244038"/>
            </a:xfrm>
            <a:prstGeom prst="up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E7D240-6441-994B-9A07-0570677C5A62}"/>
              </a:ext>
            </a:extLst>
          </p:cNvPr>
          <p:cNvGrpSpPr/>
          <p:nvPr/>
        </p:nvGrpSpPr>
        <p:grpSpPr>
          <a:xfrm>
            <a:off x="1153837" y="-500113"/>
            <a:ext cx="9345064" cy="3463036"/>
            <a:chOff x="863431" y="-380000"/>
            <a:chExt cx="7008798" cy="259727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140250F0-B469-F742-BA98-0FCF3A86CF66}"/>
                </a:ext>
              </a:extLst>
            </p:cNvPr>
            <p:cNvGraphicFramePr/>
            <p:nvPr/>
          </p:nvGraphicFramePr>
          <p:xfrm>
            <a:off x="2467198" y="-380000"/>
            <a:ext cx="3869267" cy="24892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9" name="Up-Down Arrow 18">
              <a:extLst>
                <a:ext uri="{FF2B5EF4-FFF2-40B4-BE49-F238E27FC236}">
                  <a16:creationId xmlns:a16="http://schemas.microsoft.com/office/drawing/2014/main" id="{FBC7A26A-AD08-164B-9A8E-7BF4F15270E8}"/>
                </a:ext>
              </a:extLst>
            </p:cNvPr>
            <p:cNvSpPr/>
            <p:nvPr/>
          </p:nvSpPr>
          <p:spPr>
            <a:xfrm>
              <a:off x="1237768" y="1816931"/>
              <a:ext cx="131885" cy="400346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Up-Down Arrow 19">
              <a:extLst>
                <a:ext uri="{FF2B5EF4-FFF2-40B4-BE49-F238E27FC236}">
                  <a16:creationId xmlns:a16="http://schemas.microsoft.com/office/drawing/2014/main" id="{F866E85C-02AD-5F40-9C12-629631D0BD44}"/>
                </a:ext>
              </a:extLst>
            </p:cNvPr>
            <p:cNvSpPr/>
            <p:nvPr/>
          </p:nvSpPr>
          <p:spPr>
            <a:xfrm>
              <a:off x="3392355" y="1816931"/>
              <a:ext cx="131885" cy="400346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99ABCC5D-BE6B-2042-BB81-43DEC795E63D}"/>
                </a:ext>
              </a:extLst>
            </p:cNvPr>
            <p:cNvSpPr/>
            <p:nvPr/>
          </p:nvSpPr>
          <p:spPr>
            <a:xfrm>
              <a:off x="5335250" y="1786092"/>
              <a:ext cx="131885" cy="400346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D1426EFC-9930-E244-A45A-11F2CC3A3522}"/>
                </a:ext>
              </a:extLst>
            </p:cNvPr>
            <p:cNvSpPr/>
            <p:nvPr/>
          </p:nvSpPr>
          <p:spPr>
            <a:xfrm>
              <a:off x="7471295" y="1786092"/>
              <a:ext cx="131885" cy="400346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Left-Right Arrow 22">
              <a:extLst>
                <a:ext uri="{FF2B5EF4-FFF2-40B4-BE49-F238E27FC236}">
                  <a16:creationId xmlns:a16="http://schemas.microsoft.com/office/drawing/2014/main" id="{343AFA97-F4DB-E446-A5FE-B6FE77A74131}"/>
                </a:ext>
              </a:extLst>
            </p:cNvPr>
            <p:cNvSpPr/>
            <p:nvPr/>
          </p:nvSpPr>
          <p:spPr>
            <a:xfrm>
              <a:off x="863431" y="1644817"/>
              <a:ext cx="7008798" cy="180405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Up-Down Arrow 23">
              <a:extLst>
                <a:ext uri="{FF2B5EF4-FFF2-40B4-BE49-F238E27FC236}">
                  <a16:creationId xmlns:a16="http://schemas.microsoft.com/office/drawing/2014/main" id="{0DE45E97-2E4F-6D4A-8525-89192C2651B5}"/>
                </a:ext>
              </a:extLst>
            </p:cNvPr>
            <p:cNvSpPr/>
            <p:nvPr/>
          </p:nvSpPr>
          <p:spPr>
            <a:xfrm>
              <a:off x="4351918" y="1460102"/>
              <a:ext cx="99829" cy="244038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6" name="Google Shape;1001;gc6a9fba2de_0_1595">
            <a:extLst>
              <a:ext uri="{FF2B5EF4-FFF2-40B4-BE49-F238E27FC236}">
                <a16:creationId xmlns:a16="http://schemas.microsoft.com/office/drawing/2014/main" id="{378069E3-C23F-48BF-B28C-AFB86F3918D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z="900">
                <a:latin typeface="+mj-lt"/>
              </a:rPr>
              <a:pPr>
                <a:spcAft>
                  <a:spcPts val="600"/>
                </a:spcAft>
              </a:pPr>
              <a:t>15</a:t>
            </a:fld>
            <a:endParaRPr lang="en-US" sz="900">
              <a:latin typeface="+mj-lt"/>
            </a:endParaRPr>
          </a:p>
        </p:txBody>
      </p:sp>
      <p:sp>
        <p:nvSpPr>
          <p:cNvPr id="27" name="Google Shape;513;p4">
            <a:extLst>
              <a:ext uri="{FF2B5EF4-FFF2-40B4-BE49-F238E27FC236}">
                <a16:creationId xmlns:a16="http://schemas.microsoft.com/office/drawing/2014/main" id="{EF81F136-267C-465B-A75B-FCF9F6202B67}"/>
              </a:ext>
            </a:extLst>
          </p:cNvPr>
          <p:cNvSpPr txBox="1">
            <a:spLocks/>
          </p:cNvSpPr>
          <p:nvPr/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lvl="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kern="1200" cap="all" baseline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lvl="1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latin typeface="+mj-lt"/>
              </a:rPr>
              <a:t>2022 ACM-BCB Tutorial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84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D6E34-640A-2B47-A668-6DE29743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Theory: </a:t>
            </a:r>
            <a:br>
              <a:rPr lang="en-US">
                <a:solidFill>
                  <a:schemeClr val="tx2"/>
                </a:solidFill>
              </a:rPr>
            </a:br>
            <a:r>
              <a:rPr lang="en-US" sz="4800">
                <a:solidFill>
                  <a:schemeClr val="tx2"/>
                </a:solidFill>
              </a:rPr>
              <a:t>RNN for structured EHR</a:t>
            </a:r>
            <a:endParaRPr lang="en-US" sz="4800">
              <a:solidFill>
                <a:schemeClr val="tx2"/>
              </a:solidFill>
              <a:cs typeface="Calibr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3AB68-B2A7-2D45-957B-FA79634CE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356" y="1159565"/>
            <a:ext cx="2938022" cy="44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Google Shape;513;p4">
            <a:extLst>
              <a:ext uri="{FF2B5EF4-FFF2-40B4-BE49-F238E27FC236}">
                <a16:creationId xmlns:a16="http://schemas.microsoft.com/office/drawing/2014/main" id="{AB31B45E-B937-A047-93E7-032BB44C139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20928" y="6459785"/>
            <a:ext cx="4752426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2022 ACM-BCB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B3689-AC04-BD47-A4EE-051F8732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7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0" name="Google Shape;990;gc6a9fba2de_0_1587"/>
          <p:cNvSpPr txBox="1">
            <a:spLocks noGrp="1"/>
          </p:cNvSpPr>
          <p:nvPr>
            <p:ph type="title"/>
          </p:nvPr>
        </p:nvSpPr>
        <p:spPr>
          <a:xfrm>
            <a:off x="1065197" y="5120640"/>
            <a:ext cx="10058400" cy="133405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Electronic Health Records (EHR)</a:t>
            </a:r>
            <a:br>
              <a:rPr lang="en-US" sz="3600">
                <a:solidFill>
                  <a:srgbClr val="FFFFFF"/>
                </a:solidFill>
                <a:cs typeface="Calibri Light"/>
              </a:rPr>
            </a:br>
            <a:br>
              <a:rPr lang="en-US" sz="3600"/>
            </a:br>
            <a:r>
              <a:rPr lang="en-US" sz="2800" i="1">
                <a:solidFill>
                  <a:srgbClr val="FFFFFF"/>
                </a:solidFill>
                <a:cs typeface="Calibri Light"/>
              </a:rPr>
              <a:t>One of the richest (and messiest) sources of patient information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5" descr="Timeline&#10;&#10;Description automatically generated">
            <a:extLst>
              <a:ext uri="{FF2B5EF4-FFF2-40B4-BE49-F238E27FC236}">
                <a16:creationId xmlns:a16="http://schemas.microsoft.com/office/drawing/2014/main" id="{90EFFB24-B4A2-FD4A-9E2B-E03553311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20038" r="1814" b="5805"/>
          <a:stretch/>
        </p:blipFill>
        <p:spPr>
          <a:xfrm>
            <a:off x="301083" y="-3294"/>
            <a:ext cx="11450405" cy="4899997"/>
          </a:xfrm>
          <a:prstGeom prst="rect">
            <a:avLst/>
          </a:prstGeom>
        </p:spPr>
      </p:pic>
      <p:sp>
        <p:nvSpPr>
          <p:cNvPr id="13" name="Google Shape;1001;gc6a9fba2de_0_1595">
            <a:extLst>
              <a:ext uri="{FF2B5EF4-FFF2-40B4-BE49-F238E27FC236}">
                <a16:creationId xmlns:a16="http://schemas.microsoft.com/office/drawing/2014/main" id="{D7C7AA56-F96F-499E-B88D-2C2CAB41695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4" name="Google Shape;513;p4">
            <a:extLst>
              <a:ext uri="{FF2B5EF4-FFF2-40B4-BE49-F238E27FC236}">
                <a16:creationId xmlns:a16="http://schemas.microsoft.com/office/drawing/2014/main" id="{FB704725-C1E6-4B17-986F-E96029FA12E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B32839-43C0-ADBB-7A64-1F91FBFE92AC}"/>
              </a:ext>
            </a:extLst>
          </p:cNvPr>
          <p:cNvSpPr txBox="1"/>
          <p:nvPr/>
        </p:nvSpPr>
        <p:spPr>
          <a:xfrm>
            <a:off x="6728051" y="6464674"/>
            <a:ext cx="314021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Rasmy et al, </a:t>
            </a:r>
            <a:r>
              <a:rPr lang="en-US" sz="1467" dirty="0" err="1">
                <a:solidFill>
                  <a:schemeClr val="bg1"/>
                </a:solidFill>
              </a:rPr>
              <a:t>npj</a:t>
            </a:r>
            <a:r>
              <a:rPr lang="en-US" sz="1467" dirty="0">
                <a:solidFill>
                  <a:schemeClr val="bg1"/>
                </a:solidFill>
              </a:rPr>
              <a:t> Digital Medicine, 2021</a:t>
            </a:r>
          </a:p>
        </p:txBody>
      </p:sp>
    </p:spTree>
    <p:extLst>
      <p:ext uri="{BB962C8B-B14F-4D97-AF65-F5344CB8AC3E}">
        <p14:creationId xmlns:p14="http://schemas.microsoft.com/office/powerpoint/2010/main" val="61169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5908-B97B-4048-9530-69571EA6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05821"/>
          </a:xfrm>
        </p:spPr>
        <p:txBody>
          <a:bodyPr/>
          <a:lstStyle/>
          <a:p>
            <a:r>
              <a:rPr lang="en-US"/>
              <a:t>EHR data vs NLP data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10884698" y="-233065"/>
            <a:ext cx="2307669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12E31A5-BB28-A448-A4FA-65AFD4F18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141840"/>
              </p:ext>
            </p:extLst>
          </p:nvPr>
        </p:nvGraphicFramePr>
        <p:xfrm>
          <a:off x="981911" y="1715413"/>
          <a:ext cx="10477708" cy="4042213"/>
        </p:xfrm>
        <a:graphic>
          <a:graphicData uri="http://schemas.openxmlformats.org/drawingml/2006/table">
            <a:tbl>
              <a:tblPr/>
              <a:tblGrid>
                <a:gridCol w="3384928">
                  <a:extLst>
                    <a:ext uri="{9D8B030D-6E8A-4147-A177-3AD203B41FA5}">
                      <a16:colId xmlns:a16="http://schemas.microsoft.com/office/drawing/2014/main" val="2943483297"/>
                    </a:ext>
                  </a:extLst>
                </a:gridCol>
                <a:gridCol w="2916196">
                  <a:extLst>
                    <a:ext uri="{9D8B030D-6E8A-4147-A177-3AD203B41FA5}">
                      <a16:colId xmlns:a16="http://schemas.microsoft.com/office/drawing/2014/main" val="4256203141"/>
                    </a:ext>
                  </a:extLst>
                </a:gridCol>
                <a:gridCol w="4176584">
                  <a:extLst>
                    <a:ext uri="{9D8B030D-6E8A-4147-A177-3AD203B41FA5}">
                      <a16:colId xmlns:a16="http://schemas.microsoft.com/office/drawing/2014/main" val="3202501380"/>
                    </a:ext>
                  </a:extLst>
                </a:gridCol>
              </a:tblGrid>
              <a:tr h="10299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Criteria</a:t>
                      </a:r>
                    </a:p>
                  </a:txBody>
                  <a:tcPr marL="15146" marR="15146" marT="15146" marB="15146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Natural language</a:t>
                      </a:r>
                    </a:p>
                  </a:txBody>
                  <a:tcPr marL="15146" marR="15146" marT="15146" marB="15146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>
                          <a:effectLst/>
                        </a:rPr>
                        <a:t>EHR</a:t>
                      </a:r>
                    </a:p>
                  </a:txBody>
                  <a:tcPr marL="15146" marR="15146" marT="15146" marB="15146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0339"/>
                  </a:ext>
                </a:extLst>
              </a:tr>
              <a:tr h="418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Token granularity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word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code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398607"/>
                  </a:ext>
                </a:extLst>
              </a:tr>
              <a:tr h="466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Syntactic: Hierarchical structure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Document – paragraph- sentence – phrase - word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Patient – visit – code (of different categories)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177346"/>
                  </a:ext>
                </a:extLst>
              </a:tr>
              <a:tr h="5391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Syntactic: Sequential order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Simple and clear.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Codes may with time stamp, but the codes within a visit may be unordered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49269"/>
                  </a:ext>
                </a:extLst>
              </a:tr>
              <a:tr h="6118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Semantic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Dependency relations are clear to average human.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Dependency unclear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739112"/>
                  </a:ext>
                </a:extLst>
              </a:tr>
              <a:tr h="3937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Time interval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Regular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irregular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445597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Data completeness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Relatively complete.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Usually incomplete, may contain errors. 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405"/>
                  </a:ext>
                </a:extLst>
              </a:tr>
              <a:tr h="6118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Sequence length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Within a relatively narrow range.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>
                          <a:effectLst/>
                        </a:rPr>
                        <a:t>More variable</a:t>
                      </a:r>
                    </a:p>
                  </a:txBody>
                  <a:tcPr marL="15146" marR="15146" marT="15146" marB="15146" anchor="ctr">
                    <a:lnL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7967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DEBC04-6C7F-6F4F-AFE0-4BD5B5B6A7FE}"/>
              </a:ext>
            </a:extLst>
          </p:cNvPr>
          <p:cNvSpPr txBox="1"/>
          <p:nvPr/>
        </p:nvSpPr>
        <p:spPr>
          <a:xfrm>
            <a:off x="6728051" y="6464674"/>
            <a:ext cx="314021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Rasmy et al, </a:t>
            </a:r>
            <a:r>
              <a:rPr lang="en-US" sz="1467" dirty="0" err="1">
                <a:solidFill>
                  <a:schemeClr val="bg1"/>
                </a:solidFill>
              </a:rPr>
              <a:t>npj</a:t>
            </a:r>
            <a:r>
              <a:rPr lang="en-US" sz="1467" dirty="0">
                <a:solidFill>
                  <a:schemeClr val="bg1"/>
                </a:solidFill>
              </a:rPr>
              <a:t> Digital Medicine, 2021</a:t>
            </a:r>
          </a:p>
        </p:txBody>
      </p:sp>
      <p:sp>
        <p:nvSpPr>
          <p:cNvPr id="11" name="Google Shape;1001;gc6a9fba2de_0_1595">
            <a:extLst>
              <a:ext uri="{FF2B5EF4-FFF2-40B4-BE49-F238E27FC236}">
                <a16:creationId xmlns:a16="http://schemas.microsoft.com/office/drawing/2014/main" id="{09061C46-20FE-4660-AEC8-14CC6595E26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2" name="Google Shape;513;p4">
            <a:extLst>
              <a:ext uri="{FF2B5EF4-FFF2-40B4-BE49-F238E27FC236}">
                <a16:creationId xmlns:a16="http://schemas.microsoft.com/office/drawing/2014/main" id="{156D2E1B-D66E-4214-AF04-1CAC4086289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64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BE98C-2E35-3346-A9A3-EF8B88A8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EHR predictive modeling: Input data modality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9EAD15-F45F-6D41-8236-E29D6EF06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Episodic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4B7182-A06C-DD41-BE21-C0FEFDDD3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1689100"/>
          </a:xfrm>
        </p:spPr>
        <p:txBody>
          <a:bodyPr vert="horz" lIns="0" tIns="45720" rIns="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</a:rPr>
              <a:t>Longer time span, chronical conditions</a:t>
            </a:r>
            <a:endParaRPr lang="en-US"/>
          </a:p>
          <a:p>
            <a:r>
              <a:rPr lang="en-US"/>
              <a:t>Patient is a sequence of visits</a:t>
            </a:r>
            <a:endParaRPr lang="en-US">
              <a:cs typeface="Calibri"/>
            </a:endParaRPr>
          </a:p>
          <a:p>
            <a:r>
              <a:rPr lang="en-US"/>
              <a:t>Time interval irregular between visits</a:t>
            </a:r>
          </a:p>
          <a:p>
            <a:r>
              <a:rPr lang="en-US"/>
              <a:t>Each visit has a number of codes</a:t>
            </a:r>
          </a:p>
          <a:p>
            <a:r>
              <a:rPr lang="en-US"/>
              <a:t>Each codes are categorical variable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F7D007-36E6-8A4F-9064-19C784FB4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/>
              <a:t>Continuous monitoring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FEF881D-014E-4A49-AD76-AA21F22F3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7"/>
          <a:stretch/>
        </p:blipFill>
        <p:spPr bwMode="auto">
          <a:xfrm>
            <a:off x="5362833" y="4033361"/>
            <a:ext cx="6369248" cy="178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Timeline&#10;&#10;Description automatically generated">
            <a:extLst>
              <a:ext uri="{FF2B5EF4-FFF2-40B4-BE49-F238E27FC236}">
                <a16:creationId xmlns:a16="http://schemas.microsoft.com/office/drawing/2014/main" id="{2A6258B1-E99B-8946-9811-CEC1277B1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20038" r="1814" b="5805"/>
          <a:stretch/>
        </p:blipFill>
        <p:spPr>
          <a:xfrm>
            <a:off x="333632" y="4184936"/>
            <a:ext cx="4846321" cy="1635098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162B3F52-B853-4607-991D-17CE68766B38}"/>
              </a:ext>
            </a:extLst>
          </p:cNvPr>
          <p:cNvSpPr txBox="1">
            <a:spLocks/>
          </p:cNvSpPr>
          <p:nvPr/>
        </p:nvSpPr>
        <p:spPr>
          <a:xfrm>
            <a:off x="6352348" y="2515479"/>
            <a:ext cx="4937760" cy="3378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Shorter time span, acute intense care, usually a single visit</a:t>
            </a:r>
            <a:endParaRPr lang="en-US"/>
          </a:p>
          <a:p>
            <a:r>
              <a:rPr lang="en-US">
                <a:cs typeface="Calibri"/>
              </a:rPr>
              <a:t>Patient has observations at continuous times</a:t>
            </a:r>
            <a:endParaRPr lang="en-US"/>
          </a:p>
          <a:p>
            <a:r>
              <a:rPr lang="en-US">
                <a:cs typeface="Calibri"/>
              </a:rPr>
              <a:t>One measure per variable per window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16" name="Google Shape;1001;gc6a9fba2de_0_1595">
            <a:extLst>
              <a:ext uri="{FF2B5EF4-FFF2-40B4-BE49-F238E27FC236}">
                <a16:creationId xmlns:a16="http://schemas.microsoft.com/office/drawing/2014/main" id="{C61A4BB5-F885-4176-9A83-799E8E19CD0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7" name="Google Shape;513;p4">
            <a:extLst>
              <a:ext uri="{FF2B5EF4-FFF2-40B4-BE49-F238E27FC236}">
                <a16:creationId xmlns:a16="http://schemas.microsoft.com/office/drawing/2014/main" id="{9DC2F73E-9EC8-49C7-8512-7FC6C497CE9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62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3D2D-E22C-4532-A0DC-010CE4D7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Learning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43EC1-E067-4D94-9E25-E7AA7840E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Understanding the theories behind EHR predictive modeling using deep learning.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Learn the basic tools of deep learning to convert theory to practice.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Understand the basics of proper cohort definition.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Practice data preparation and preprocessing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Practice RNN model training and evaluation for binary classification and survival prediction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Learn different techniques used for hyperparameter tuning.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Learn how to present model predictions as well as explanations using attribution mechanism.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Google Shape;1001;gc6a9fba2de_0_1595">
            <a:extLst>
              <a:ext uri="{FF2B5EF4-FFF2-40B4-BE49-F238E27FC236}">
                <a16:creationId xmlns:a16="http://schemas.microsoft.com/office/drawing/2014/main" id="{CA9E055D-0672-4950-8B77-DA544935EB2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Google Shape;513;p4">
            <a:extLst>
              <a:ext uri="{FF2B5EF4-FFF2-40B4-BE49-F238E27FC236}">
                <a16:creationId xmlns:a16="http://schemas.microsoft.com/office/drawing/2014/main" id="{32037665-A5B7-4BDE-9DA9-6C49847B6D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969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ADA1E8-CA46-8545-BBB1-9109A18D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EHR predictive modeling: </a:t>
            </a:r>
            <a:r>
              <a:rPr lang="en-US">
                <a:ea typeface="+mj-lt"/>
                <a:cs typeface="+mj-lt"/>
              </a:rPr>
              <a:t>Output data modalities 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19C8B0E2-760B-4777-A07A-07EB3CE64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78043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1001;gc6a9fba2de_0_1595">
            <a:extLst>
              <a:ext uri="{FF2B5EF4-FFF2-40B4-BE49-F238E27FC236}">
                <a16:creationId xmlns:a16="http://schemas.microsoft.com/office/drawing/2014/main" id="{9D69DF37-754B-499C-87F3-47BE9D5837D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9" name="Google Shape;513;p4">
            <a:extLst>
              <a:ext uri="{FF2B5EF4-FFF2-40B4-BE49-F238E27FC236}">
                <a16:creationId xmlns:a16="http://schemas.microsoft.com/office/drawing/2014/main" id="{B83022BF-3D2C-4EE6-84FB-93AA70DAE6A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90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BE98C-2E35-3346-A9A3-EF8B88A8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Two flavors of EHR modeling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9EAD15-F45F-6D41-8236-E29D6EF06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Episodic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F7D007-36E6-8A4F-9064-19C784FB4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/>
              <a:t>Continuous monitoring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70EB0009-0F28-9448-81E1-52F4762A4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71" t="41489" r="14361" b="12695"/>
          <a:stretch/>
        </p:blipFill>
        <p:spPr>
          <a:xfrm>
            <a:off x="210065" y="4075490"/>
            <a:ext cx="5248280" cy="2194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0404D9-8C89-E248-B36A-3680F08E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330" y="4073267"/>
            <a:ext cx="3149672" cy="22613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E19328-689B-0946-B01A-731516477C94}"/>
              </a:ext>
            </a:extLst>
          </p:cNvPr>
          <p:cNvSpPr/>
          <p:nvPr/>
        </p:nvSpPr>
        <p:spPr>
          <a:xfrm>
            <a:off x="8442057" y="6439517"/>
            <a:ext cx="1972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(Choi et al, JAMIA, 2017)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115BDC-1CD1-6840-A036-39B0FA408970}"/>
              </a:ext>
            </a:extLst>
          </p:cNvPr>
          <p:cNvSpPr/>
          <p:nvPr/>
        </p:nvSpPr>
        <p:spPr>
          <a:xfrm>
            <a:off x="424328" y="6471834"/>
            <a:ext cx="6958361" cy="275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339" lvl="1" algn="r">
              <a:lnSpc>
                <a:spcPct val="84000"/>
              </a:lnSpc>
              <a:spcBef>
                <a:spcPts val="500"/>
              </a:spcBef>
              <a:spcAft>
                <a:spcPts val="200"/>
              </a:spcAft>
            </a:pPr>
            <a:r>
              <a:rPr lang="en-US" sz="1400" i="1" dirty="0">
                <a:solidFill>
                  <a:srgbClr val="002060"/>
                </a:solidFill>
              </a:rPr>
              <a:t>https://www.youtube.com/watch?v=co3lTOSgFlA&amp;feature=youtu.be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1192531-04A4-4EE6-9D20-80BC4ED56E02}"/>
              </a:ext>
            </a:extLst>
          </p:cNvPr>
          <p:cNvSpPr txBox="1">
            <a:spLocks/>
          </p:cNvSpPr>
          <p:nvPr/>
        </p:nvSpPr>
        <p:spPr>
          <a:xfrm>
            <a:off x="1097280" y="2582334"/>
            <a:ext cx="4937760" cy="1689100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Longer time span, chronical conditions</a:t>
            </a:r>
            <a:endParaRPr lang="en-US"/>
          </a:p>
          <a:p>
            <a:r>
              <a:rPr lang="en-US"/>
              <a:t>Patient is a sequence of visits</a:t>
            </a:r>
            <a:endParaRPr lang="en-US">
              <a:cs typeface="Calibri"/>
            </a:endParaRPr>
          </a:p>
          <a:p>
            <a:r>
              <a:rPr lang="en-US"/>
              <a:t>Time interval irregular between visits</a:t>
            </a:r>
          </a:p>
          <a:p>
            <a:r>
              <a:rPr lang="en-US"/>
              <a:t>Each visit has a number of codes</a:t>
            </a:r>
          </a:p>
          <a:p>
            <a:r>
              <a:rPr lang="en-US"/>
              <a:t>Each codes are categorical variable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09075A3-9B49-4CE0-B032-B928423B4A93}"/>
              </a:ext>
            </a:extLst>
          </p:cNvPr>
          <p:cNvSpPr txBox="1">
            <a:spLocks/>
          </p:cNvSpPr>
          <p:nvPr/>
        </p:nvSpPr>
        <p:spPr>
          <a:xfrm>
            <a:off x="6352348" y="2515479"/>
            <a:ext cx="4937760" cy="3378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Shorter time span, acute intense care, usually a single visit</a:t>
            </a:r>
            <a:endParaRPr lang="en-US"/>
          </a:p>
          <a:p>
            <a:r>
              <a:rPr lang="en-US">
                <a:cs typeface="Calibri"/>
              </a:rPr>
              <a:t>Patient has observations at continuous times</a:t>
            </a:r>
            <a:endParaRPr lang="en-US"/>
          </a:p>
          <a:p>
            <a:r>
              <a:rPr lang="en-US">
                <a:cs typeface="Calibri"/>
              </a:rPr>
              <a:t>One measure per variable per window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18" name="Google Shape;1001;gc6a9fba2de_0_1595">
            <a:extLst>
              <a:ext uri="{FF2B5EF4-FFF2-40B4-BE49-F238E27FC236}">
                <a16:creationId xmlns:a16="http://schemas.microsoft.com/office/drawing/2014/main" id="{D591DCDD-79E7-4843-8651-69B221CE6D5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9" name="Google Shape;513;p4">
            <a:extLst>
              <a:ext uri="{FF2B5EF4-FFF2-40B4-BE49-F238E27FC236}">
                <a16:creationId xmlns:a16="http://schemas.microsoft.com/office/drawing/2014/main" id="{D9A7A2E0-237F-451F-9D60-4BF19350AAF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771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972" y="325969"/>
            <a:ext cx="10253547" cy="132556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Recurrent Neural Network - RNN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153" b="8610"/>
          <a:stretch/>
        </p:blipFill>
        <p:spPr>
          <a:xfrm>
            <a:off x="5687605" y="2801533"/>
            <a:ext cx="7437331" cy="25022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33639" y="5303828"/>
            <a:ext cx="6958361" cy="275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339" lvl="1" algn="r">
              <a:lnSpc>
                <a:spcPct val="84000"/>
              </a:lnSpc>
              <a:spcBef>
                <a:spcPts val="500"/>
              </a:spcBef>
              <a:spcAft>
                <a:spcPts val="200"/>
              </a:spcAft>
            </a:pPr>
            <a:r>
              <a:rPr lang="en-US" sz="1400" i="1">
                <a:solidFill>
                  <a:srgbClr val="002060"/>
                </a:solidFill>
              </a:rPr>
              <a:t>https://www.youtube.com/watch?v=co3lTOSgFlA&amp;feature=youtu.be</a:t>
            </a:r>
          </a:p>
        </p:txBody>
      </p:sp>
      <p:pic>
        <p:nvPicPr>
          <p:cNvPr id="5122" name="Picture 2" descr="An unrolled recurrent neural network.">
            <a:extLst>
              <a:ext uri="{FF2B5EF4-FFF2-40B4-BE49-F238E27FC236}">
                <a16:creationId xmlns:a16="http://schemas.microsoft.com/office/drawing/2014/main" id="{4D9A4A9D-4729-8E4B-80A4-C6BF8B5C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3" y="2764201"/>
            <a:ext cx="6462584" cy="169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887C73-029E-9742-AC3F-D349FD4C00AC}"/>
              </a:ext>
            </a:extLst>
          </p:cNvPr>
          <p:cNvSpPr/>
          <p:nvPr/>
        </p:nvSpPr>
        <p:spPr>
          <a:xfrm>
            <a:off x="1616409" y="4505686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333333"/>
                </a:solidFill>
                <a:latin typeface="CMS"/>
              </a:rPr>
              <a:t>An unrolled recurrent neural network.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1F9A1F-69F4-F748-B0BF-D4CFDF1E80E8}"/>
              </a:ext>
            </a:extLst>
          </p:cNvPr>
          <p:cNvSpPr/>
          <p:nvPr/>
        </p:nvSpPr>
        <p:spPr>
          <a:xfrm>
            <a:off x="3156765" y="6453829"/>
            <a:ext cx="587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http://colah.github.io/posts/2015-08-Understanding-LSTMs/</a:t>
            </a:r>
          </a:p>
        </p:txBody>
      </p:sp>
      <p:sp>
        <p:nvSpPr>
          <p:cNvPr id="10" name="Google Shape;1001;gc6a9fba2de_0_1595">
            <a:extLst>
              <a:ext uri="{FF2B5EF4-FFF2-40B4-BE49-F238E27FC236}">
                <a16:creationId xmlns:a16="http://schemas.microsoft.com/office/drawing/2014/main" id="{E4241115-BA46-48A5-A849-8F085FE11D7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1" name="Google Shape;513;p4">
            <a:extLst>
              <a:ext uri="{FF2B5EF4-FFF2-40B4-BE49-F238E27FC236}">
                <a16:creationId xmlns:a16="http://schemas.microsoft.com/office/drawing/2014/main" id="{CFD6BE8F-7B6C-479F-A982-B0DF3B3A03E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9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RNN Framework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502825" y="3424832"/>
            <a:ext cx="4060" cy="348343"/>
          </a:xfrm>
          <a:prstGeom prst="straightConnector1">
            <a:avLst/>
          </a:prstGeom>
          <a:ln w="28575">
            <a:solidFill>
              <a:srgbClr val="78AE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06026" y="4444944"/>
            <a:ext cx="1660769" cy="348343"/>
          </a:xfrm>
          <a:prstGeom prst="rect">
            <a:avLst/>
          </a:prstGeom>
          <a:noFill/>
          <a:ln>
            <a:solidFill>
              <a:srgbClr val="78A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2">
                    <a:lumMod val="75000"/>
                  </a:schemeClr>
                </a:solidFill>
              </a:rPr>
              <a:t>Embedding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06026" y="3770998"/>
            <a:ext cx="1660769" cy="348343"/>
          </a:xfrm>
          <a:prstGeom prst="rect">
            <a:avLst/>
          </a:prstGeom>
          <a:noFill/>
          <a:ln>
            <a:solidFill>
              <a:srgbClr val="78A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2">
                    <a:lumMod val="75000"/>
                  </a:schemeClr>
                </a:solidFill>
              </a:rPr>
              <a:t>RNN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49191" y="3097052"/>
            <a:ext cx="1701365" cy="348343"/>
          </a:xfrm>
          <a:prstGeom prst="rect">
            <a:avLst/>
          </a:prstGeom>
          <a:noFill/>
          <a:ln>
            <a:solidFill>
              <a:srgbClr val="78A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2">
                    <a:lumMod val="75000"/>
                  </a:schemeClr>
                </a:solidFill>
              </a:rPr>
              <a:t>Prediction head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89787" y="5141630"/>
            <a:ext cx="1701366" cy="348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2">
                    <a:lumMod val="75000"/>
                  </a:schemeClr>
                </a:solidFill>
              </a:rPr>
              <a:t>Input 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63953" y="2441973"/>
            <a:ext cx="1660769" cy="348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>
                <a:solidFill>
                  <a:schemeClr val="tx2">
                    <a:lumMod val="75000"/>
                  </a:schemeClr>
                </a:solidFill>
              </a:rPr>
              <a:t>Output Ŷ</a:t>
            </a:r>
          </a:p>
        </p:txBody>
      </p:sp>
      <p:cxnSp>
        <p:nvCxnSpPr>
          <p:cNvPr id="14" name="Straight Arrow Connector 13"/>
          <p:cNvCxnSpPr>
            <a:stCxn id="12" idx="0"/>
            <a:endCxn id="9" idx="2"/>
          </p:cNvCxnSpPr>
          <p:nvPr/>
        </p:nvCxnSpPr>
        <p:spPr>
          <a:xfrm flipH="1" flipV="1">
            <a:off x="2536410" y="4793287"/>
            <a:ext cx="4060" cy="348343"/>
          </a:xfrm>
          <a:prstGeom prst="straightConnector1">
            <a:avLst/>
          </a:prstGeom>
          <a:ln w="28575">
            <a:solidFill>
              <a:srgbClr val="78AE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516112" y="4119341"/>
            <a:ext cx="4060" cy="348343"/>
          </a:xfrm>
          <a:prstGeom prst="straightConnector1">
            <a:avLst/>
          </a:prstGeom>
          <a:ln w="28575">
            <a:solidFill>
              <a:srgbClr val="78AE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86956" y="2777738"/>
            <a:ext cx="4060" cy="348343"/>
          </a:xfrm>
          <a:prstGeom prst="straightConnector1">
            <a:avLst/>
          </a:prstGeom>
          <a:ln w="28575">
            <a:solidFill>
              <a:srgbClr val="78AE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5CE32E-05A3-B444-AB59-63A64053A263}"/>
              </a:ext>
            </a:extLst>
          </p:cNvPr>
          <p:cNvSpPr txBox="1"/>
          <p:nvPr/>
        </p:nvSpPr>
        <p:spPr>
          <a:xfrm>
            <a:off x="3966436" y="5120641"/>
            <a:ext cx="368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Preprocessed EHR data </a:t>
            </a:r>
            <a:r>
              <a:rPr lang="en-US"/>
              <a:t>at a time step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599ABC-E7FF-3942-8B1B-EF8F28D39E9E}"/>
              </a:ext>
            </a:extLst>
          </p:cNvPr>
          <p:cNvCxnSpPr>
            <a:stCxn id="19" idx="1"/>
          </p:cNvCxnSpPr>
          <p:nvPr/>
        </p:nvCxnSpPr>
        <p:spPr>
          <a:xfrm flipH="1">
            <a:off x="3009648" y="5305307"/>
            <a:ext cx="956788" cy="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827A62-35FD-1A47-B4AD-359592D65BE3}"/>
              </a:ext>
            </a:extLst>
          </p:cNvPr>
          <p:cNvSpPr txBox="1"/>
          <p:nvPr/>
        </p:nvSpPr>
        <p:spPr>
          <a:xfrm>
            <a:off x="3953668" y="4096522"/>
            <a:ext cx="596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Hidden </a:t>
            </a:r>
            <a:r>
              <a:rPr lang="en-US" b="1"/>
              <a:t>vector representation of the new input </a:t>
            </a:r>
            <a:r>
              <a:rPr lang="en-US"/>
              <a:t>at a time step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0DC512-9FFA-DE41-83A6-854E73AB5D3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36410" y="4281188"/>
            <a:ext cx="1417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C29A20-9E76-5546-971B-38AAE44C28C4}"/>
              </a:ext>
            </a:extLst>
          </p:cNvPr>
          <p:cNvSpPr txBox="1"/>
          <p:nvPr/>
        </p:nvSpPr>
        <p:spPr>
          <a:xfrm>
            <a:off x="3953668" y="3378847"/>
            <a:ext cx="683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Updated vector representation of </a:t>
            </a:r>
            <a:r>
              <a:rPr lang="en-US" b="1"/>
              <a:t>patient’s health status </a:t>
            </a:r>
            <a:r>
              <a:rPr lang="en-US"/>
              <a:t>at a time step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971552-0A24-D34E-97F2-3A85136864B8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36410" y="3563513"/>
            <a:ext cx="1417258" cy="2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23BA78-6E8A-D24A-A2FB-BA42E59AD01D}"/>
              </a:ext>
            </a:extLst>
          </p:cNvPr>
          <p:cNvSpPr txBox="1"/>
          <p:nvPr/>
        </p:nvSpPr>
        <p:spPr>
          <a:xfrm>
            <a:off x="3933370" y="2762169"/>
            <a:ext cx="745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 the patient’s health status to some predictive outcome</a:t>
            </a:r>
            <a:r>
              <a:rPr lang="en-US" b="1"/>
              <a:t> </a:t>
            </a:r>
            <a:r>
              <a:rPr lang="en-US"/>
              <a:t>at a time step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1E14EF-9558-9D41-AE1E-80E2ED819205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516112" y="2946835"/>
            <a:ext cx="1417258" cy="2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001;gc6a9fba2de_0_1595">
            <a:extLst>
              <a:ext uri="{FF2B5EF4-FFF2-40B4-BE49-F238E27FC236}">
                <a16:creationId xmlns:a16="http://schemas.microsoft.com/office/drawing/2014/main" id="{CEBFD982-E1DD-4446-A476-5AB8BFB8F1D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30" name="Google Shape;513;p4">
            <a:extLst>
              <a:ext uri="{FF2B5EF4-FFF2-40B4-BE49-F238E27FC236}">
                <a16:creationId xmlns:a16="http://schemas.microsoft.com/office/drawing/2014/main" id="{44F0FAA1-7035-48E7-809D-A84D5E2DE84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300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Baseline RNN cells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667" t="74089" r="18333" b="17417"/>
          <a:stretch/>
        </p:blipFill>
        <p:spPr>
          <a:xfrm>
            <a:off x="1120063" y="4151870"/>
            <a:ext cx="10168317" cy="685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35AFB5-FB4B-418E-A8ED-6DDF5541D509}"/>
              </a:ext>
            </a:extLst>
          </p:cNvPr>
          <p:cNvSpPr/>
          <p:nvPr/>
        </p:nvSpPr>
        <p:spPr>
          <a:xfrm>
            <a:off x="8078364" y="5674215"/>
            <a:ext cx="4043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FFFFFF"/>
                </a:solidFill>
              </a:rPr>
              <a:t>LSTM and GRU. Images from Colah’s blog  </a:t>
            </a:r>
          </a:p>
          <a:p>
            <a:r>
              <a:rPr lang="en-US" sz="1200" i="1" dirty="0">
                <a:solidFill>
                  <a:srgbClr val="FFFFFF"/>
                </a:solidFill>
              </a:rPr>
              <a:t>http://colah.github.io/posts/2015-08-Understanding-LSTMs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6DF5E1-ED60-F84E-8BC0-D33662C15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23792" r="18333" b="64909"/>
          <a:stretch/>
        </p:blipFill>
        <p:spPr>
          <a:xfrm>
            <a:off x="1120063" y="95557"/>
            <a:ext cx="10168317" cy="9112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2FB61-320D-3643-91BF-82EBA5D84516}"/>
              </a:ext>
            </a:extLst>
          </p:cNvPr>
          <p:cNvGrpSpPr/>
          <p:nvPr/>
        </p:nvGrpSpPr>
        <p:grpSpPr>
          <a:xfrm>
            <a:off x="1461339" y="1205314"/>
            <a:ext cx="9627977" cy="2670710"/>
            <a:chOff x="1461339" y="1205314"/>
            <a:chExt cx="9627977" cy="2670710"/>
          </a:xfrm>
          <a:solidFill>
            <a:schemeClr val="bg1"/>
          </a:solidFill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524C415-CDF5-2B48-B260-393C06157C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31" r="34008"/>
            <a:stretch/>
          </p:blipFill>
          <p:spPr bwMode="auto">
            <a:xfrm>
              <a:off x="1461339" y="1217905"/>
              <a:ext cx="2390952" cy="2658119"/>
            </a:xfrm>
            <a:prstGeom prst="rect">
              <a:avLst/>
            </a:prstGeom>
            <a:grpFill/>
          </p:spPr>
        </p:pic>
        <p:pic>
          <p:nvPicPr>
            <p:cNvPr id="15" name="Picture 2" descr="A LSTM neural network.">
              <a:extLst>
                <a:ext uri="{FF2B5EF4-FFF2-40B4-BE49-F238E27FC236}">
                  <a16:creationId xmlns:a16="http://schemas.microsoft.com/office/drawing/2014/main" id="{ACCADA6C-A455-664B-AC70-071F9448C6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4" r="33241"/>
            <a:stretch/>
          </p:blipFill>
          <p:spPr bwMode="auto">
            <a:xfrm>
              <a:off x="4805949" y="1205314"/>
              <a:ext cx="2580102" cy="2658119"/>
            </a:xfrm>
            <a:prstGeom prst="rect">
              <a:avLst/>
            </a:prstGeom>
            <a:grpFill/>
          </p:spPr>
        </p:pic>
        <p:pic>
          <p:nvPicPr>
            <p:cNvPr id="16" name="Picture 4" descr="A gated recurrent unit neural network.">
              <a:extLst>
                <a:ext uri="{FF2B5EF4-FFF2-40B4-BE49-F238E27FC236}">
                  <a16:creationId xmlns:a16="http://schemas.microsoft.com/office/drawing/2014/main" id="{77561D5D-214F-E24A-A5F4-3AA1F7E32F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863"/>
            <a:stretch/>
          </p:blipFill>
          <p:spPr bwMode="auto">
            <a:xfrm>
              <a:off x="8217243" y="1564354"/>
              <a:ext cx="2872073" cy="1965223"/>
            </a:xfrm>
            <a:prstGeom prst="rect">
              <a:avLst/>
            </a:prstGeom>
            <a:grpFill/>
          </p:spPr>
        </p:pic>
      </p:grpSp>
      <p:sp>
        <p:nvSpPr>
          <p:cNvPr id="19" name="Google Shape;1001;gc6a9fba2de_0_1595">
            <a:extLst>
              <a:ext uri="{FF2B5EF4-FFF2-40B4-BE49-F238E27FC236}">
                <a16:creationId xmlns:a16="http://schemas.microsoft.com/office/drawing/2014/main" id="{3A262DF1-04AF-4D99-9708-9593E43A6F1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20" name="Google Shape;513;p4">
            <a:extLst>
              <a:ext uri="{FF2B5EF4-FFF2-40B4-BE49-F238E27FC236}">
                <a16:creationId xmlns:a16="http://schemas.microsoft.com/office/drawing/2014/main" id="{13FFFFAE-E4E3-43D0-9150-2212C47696E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94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more RNN structures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07A67A-A701-4B13-A656-0C5071859A51}"/>
              </a:ext>
            </a:extLst>
          </p:cNvPr>
          <p:cNvGrpSpPr/>
          <p:nvPr/>
        </p:nvGrpSpPr>
        <p:grpSpPr>
          <a:xfrm>
            <a:off x="342291" y="51924"/>
            <a:ext cx="7775135" cy="5301277"/>
            <a:chOff x="1236510" y="1463306"/>
            <a:chExt cx="6345512" cy="49416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A4FAF6-FD54-4946-8C5A-BC7DD2EE8B4D}"/>
                </a:ext>
              </a:extLst>
            </p:cNvPr>
            <p:cNvGrpSpPr/>
            <p:nvPr/>
          </p:nvGrpSpPr>
          <p:grpSpPr>
            <a:xfrm>
              <a:off x="4510893" y="1463306"/>
              <a:ext cx="3071129" cy="1672049"/>
              <a:chOff x="4510893" y="1463306"/>
              <a:chExt cx="3071129" cy="167204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98"/>
              <a:stretch/>
            </p:blipFill>
            <p:spPr>
              <a:xfrm>
                <a:off x="4510893" y="1894536"/>
                <a:ext cx="2804308" cy="1240819"/>
              </a:xfrm>
              <a:prstGeom prst="rect">
                <a:avLst/>
              </a:prstGeom>
            </p:spPr>
          </p:pic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4655699" y="1463306"/>
                <a:ext cx="2926323" cy="3670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90000"/>
                  </a:lnSpc>
                  <a:buNone/>
                </a:pPr>
                <a:r>
                  <a:rPr lang="en-US" sz="1600"/>
                  <a:t>Basic Unidirectional RNN</a:t>
                </a:r>
                <a:endParaRPr lang="en-US" sz="1600"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9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FDAB33-0904-4E58-BEE1-2AF7C65967C8}"/>
                </a:ext>
              </a:extLst>
            </p:cNvPr>
            <p:cNvGrpSpPr/>
            <p:nvPr/>
          </p:nvGrpSpPr>
          <p:grpSpPr>
            <a:xfrm>
              <a:off x="1236510" y="3391070"/>
              <a:ext cx="4368476" cy="3013872"/>
              <a:chOff x="1236510" y="3391070"/>
              <a:chExt cx="4368476" cy="3013872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359446D-2CFE-481A-B857-1D974EB240F1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016453" y="3391070"/>
                <a:ext cx="2540000" cy="54826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457189">
                  <a:buClr>
                    <a:schemeClr val="accent1"/>
                  </a:buClr>
                  <a:buSzPct val="80000"/>
                  <a:buNone/>
                </a:pPr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Bidirectional RNN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endParaRPr>
              </a:p>
              <a:p>
                <a:pPr marL="0" indent="0" algn="ctr" defTabSz="457189">
                  <a:buClr>
                    <a:schemeClr val="accent1"/>
                  </a:buClr>
                  <a:buSzPct val="80000"/>
                  <a:buNone/>
                </a:pPr>
                <a:r>
                  <a:rPr lang="en-US" sz="90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(Schuster &amp; </a:t>
                </a:r>
                <a:r>
                  <a:rPr lang="en-US" sz="900" i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Paliwal</a:t>
                </a:r>
                <a:r>
                  <a:rPr lang="en-US" sz="90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1997) </a:t>
                </a:r>
                <a:endParaRPr lang="en-US" sz="9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endParaRPr>
              </a:p>
              <a:p>
                <a:pPr marL="0" indent="0">
                  <a:buNone/>
                </a:pPr>
                <a:endParaRPr lang="en-US" sz="500"/>
              </a:p>
              <a:p>
                <a:pPr marL="0" indent="0">
                  <a:buNone/>
                </a:pPr>
                <a:endParaRPr lang="en-US" sz="50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49C2A37-8355-4AD7-8383-5B39F405E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510" y="3937001"/>
                <a:ext cx="4368476" cy="1543833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EF38E79-2B8F-4519-84D2-71056944C380}"/>
                  </a:ext>
                </a:extLst>
              </p:cNvPr>
              <p:cNvSpPr/>
              <p:nvPr/>
            </p:nvSpPr>
            <p:spPr>
              <a:xfrm>
                <a:off x="1727200" y="5573945"/>
                <a:ext cx="3700045" cy="83099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300">
                    <a:solidFill>
                      <a:schemeClr val="accent1">
                        <a:lumMod val="50000"/>
                      </a:schemeClr>
                    </a:solidFill>
                  </a:rPr>
                  <a:t>Better representation of the context and eliminate ambiguity.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3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358E13-4530-480C-AA59-0C8F92F45DB2}"/>
              </a:ext>
            </a:extLst>
          </p:cNvPr>
          <p:cNvGrpSpPr/>
          <p:nvPr/>
        </p:nvGrpSpPr>
        <p:grpSpPr>
          <a:xfrm>
            <a:off x="7181460" y="1644112"/>
            <a:ext cx="4771407" cy="3263351"/>
            <a:chOff x="2389967" y="1140491"/>
            <a:chExt cx="7603955" cy="529760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53567A-960F-42F0-A9D7-A088CD85B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931" y="2679405"/>
              <a:ext cx="7262031" cy="3758692"/>
            </a:xfrm>
            <a:prstGeom prst="rect">
              <a:avLst/>
            </a:prstGeom>
          </p:spPr>
        </p:pic>
        <p:sp>
          <p:nvSpPr>
            <p:cNvPr id="27" name="TextBox 3">
              <a:extLst>
                <a:ext uri="{FF2B5EF4-FFF2-40B4-BE49-F238E27FC236}">
                  <a16:creationId xmlns:a16="http://schemas.microsoft.com/office/drawing/2014/main" id="{967513F5-8A3F-403B-BC78-9EF958572DD2}"/>
                </a:ext>
              </a:extLst>
            </p:cNvPr>
            <p:cNvSpPr txBox="1"/>
            <p:nvPr/>
          </p:nvSpPr>
          <p:spPr>
            <a:xfrm>
              <a:off x="2389967" y="1140491"/>
              <a:ext cx="7603955" cy="249983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  <a:p>
              <a:pPr algn="ctr" defTabSz="457189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80000"/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RETAIN model architecture </a:t>
              </a:r>
            </a:p>
            <a:p>
              <a:pPr algn="ctr" defTabSz="457189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SzPct val="80000"/>
              </a:pPr>
              <a:r>
                <a:rPr lang="en-US" sz="900" i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(Choi et al., 2016) </a:t>
              </a:r>
            </a:p>
            <a:p>
              <a:r>
                <a:rPr lang="en-US"/>
                <a:t> </a:t>
              </a:r>
            </a:p>
            <a:p>
              <a:endParaRPr lang="en-US"/>
            </a:p>
          </p:txBody>
        </p:sp>
      </p:grpSp>
      <p:sp>
        <p:nvSpPr>
          <p:cNvPr id="22" name="Google Shape;1001;gc6a9fba2de_0_1595">
            <a:extLst>
              <a:ext uri="{FF2B5EF4-FFF2-40B4-BE49-F238E27FC236}">
                <a16:creationId xmlns:a16="http://schemas.microsoft.com/office/drawing/2014/main" id="{AB0600D5-94E4-4C76-B4CA-F3E0A31D3CD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3" name="Google Shape;513;p4">
            <a:extLst>
              <a:ext uri="{FF2B5EF4-FFF2-40B4-BE49-F238E27FC236}">
                <a16:creationId xmlns:a16="http://schemas.microsoft.com/office/drawing/2014/main" id="{267816C6-91A9-4210-8B85-8483C3F8F5A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57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22B1-4506-44C1-8075-15CA4D85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Hyperparameter tuning</a:t>
            </a:r>
            <a:endParaRPr lang="en-US"/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B0097E9-5DE2-4FA3-93A2-F1ABD1A33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251234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FED-5E54-4A2C-8FF7-BDDC60CD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26</a:t>
            </a:fld>
            <a:endParaRPr lang="en-US"/>
          </a:p>
        </p:txBody>
      </p:sp>
      <p:sp>
        <p:nvSpPr>
          <p:cNvPr id="6" name="Google Shape;513;p4">
            <a:extLst>
              <a:ext uri="{FF2B5EF4-FFF2-40B4-BE49-F238E27FC236}">
                <a16:creationId xmlns:a16="http://schemas.microsoft.com/office/drawing/2014/main" id="{E6482339-BAD5-4EA3-A69A-CE6C6A54DCA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724145" y="6678089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22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06552E-78C8-3E45-99FE-B6687062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6257794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>
                <a:solidFill>
                  <a:schemeClr val="tx2"/>
                </a:solidFill>
              </a:rPr>
              <a:t>Practice: </a:t>
            </a:r>
            <a:br>
              <a:rPr lang="en-US" sz="7400">
                <a:solidFill>
                  <a:schemeClr val="tx2"/>
                </a:solidFill>
              </a:rPr>
            </a:br>
            <a:r>
              <a:rPr lang="en-US" sz="4800">
                <a:solidFill>
                  <a:schemeClr val="tx2"/>
                </a:solidFill>
              </a:rPr>
              <a:t>Software packages for EHR predictive modeling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Google Shape;513;p4">
            <a:extLst>
              <a:ext uri="{FF2B5EF4-FFF2-40B4-BE49-F238E27FC236}">
                <a16:creationId xmlns:a16="http://schemas.microsoft.com/office/drawing/2014/main" id="{1FEF68F7-6C3B-074D-A290-6539313B925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20928" y="6459785"/>
            <a:ext cx="4752426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2022</a:t>
            </a:r>
            <a:r>
              <a:rPr lang="en-US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ACM-BCB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2A9D2-1D5E-2945-B9D0-BDC0F0F0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54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FDC4B6-1997-4348-9349-6E32A6E5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Major components of EHR predictive modeling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A5388855-F7BE-41C0-B966-73F40D1C7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19813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1001;gc6a9fba2de_0_1595">
            <a:extLst>
              <a:ext uri="{FF2B5EF4-FFF2-40B4-BE49-F238E27FC236}">
                <a16:creationId xmlns:a16="http://schemas.microsoft.com/office/drawing/2014/main" id="{F1731C26-C3A8-4A6A-8DF4-4375305FFC6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8" name="Google Shape;513;p4">
            <a:extLst>
              <a:ext uri="{FF2B5EF4-FFF2-40B4-BE49-F238E27FC236}">
                <a16:creationId xmlns:a16="http://schemas.microsoft.com/office/drawing/2014/main" id="{EC7EE963-B461-4C06-B85D-B7FDFF34B55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835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2393-EA7C-5A44-8037-6C6C270B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PyTorch_EHR</a:t>
            </a:r>
            <a:r>
              <a:rPr lang="en-US"/>
              <a:t>: source codes based on </a:t>
            </a:r>
            <a:r>
              <a:rPr lang="en-US" err="1"/>
              <a:t>PyTorch</a:t>
            </a:r>
            <a:r>
              <a:rPr lang="en-US"/>
              <a:t> to analyze EHR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D09477-AB7F-F748-B815-05805BF8A1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sz="280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/>
              <a:t>Lower the bar of entering this field for researchers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/>
              <a:t>Provide efficient data loading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/>
              <a:t>Enable experimenting mix and match of components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/>
              <a:t>Deliver competitive performance</a:t>
            </a:r>
          </a:p>
        </p:txBody>
      </p:sp>
      <p:pic>
        <p:nvPicPr>
          <p:cNvPr id="8" name="Picture 2" descr="pipeline">
            <a:extLst>
              <a:ext uri="{FF2B5EF4-FFF2-40B4-BE49-F238E27FC236}">
                <a16:creationId xmlns:a16="http://schemas.microsoft.com/office/drawing/2014/main" id="{997C14D5-5523-024D-9C3B-F96CCAAE69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56" y="1846263"/>
            <a:ext cx="5024544" cy="442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9E26B7-3F17-474B-A5EE-BBE1E53E2AD6}"/>
              </a:ext>
            </a:extLst>
          </p:cNvPr>
          <p:cNvSpPr/>
          <p:nvPr/>
        </p:nvSpPr>
        <p:spPr>
          <a:xfrm>
            <a:off x="6126480" y="6455578"/>
            <a:ext cx="4168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</a:t>
            </a:r>
            <a:r>
              <a:rPr lang="en-US" err="1">
                <a:solidFill>
                  <a:schemeClr val="bg1"/>
                </a:solidFill>
              </a:rPr>
              <a:t>github.com</a:t>
            </a:r>
            <a:r>
              <a:rPr lang="en-US">
                <a:solidFill>
                  <a:schemeClr val="bg1"/>
                </a:solidFill>
              </a:rPr>
              <a:t>/</a:t>
            </a:r>
            <a:r>
              <a:rPr lang="en-US" err="1">
                <a:solidFill>
                  <a:schemeClr val="bg1"/>
                </a:solidFill>
              </a:rPr>
              <a:t>ZhiGroup</a:t>
            </a:r>
            <a:r>
              <a:rPr lang="en-US">
                <a:solidFill>
                  <a:schemeClr val="bg1"/>
                </a:solidFill>
              </a:rPr>
              <a:t>/</a:t>
            </a:r>
            <a:r>
              <a:rPr lang="en-US" err="1">
                <a:solidFill>
                  <a:schemeClr val="bg1"/>
                </a:solidFill>
              </a:rPr>
              <a:t>pytorch_ehr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Google Shape;1001;gc6a9fba2de_0_1595">
            <a:extLst>
              <a:ext uri="{FF2B5EF4-FFF2-40B4-BE49-F238E27FC236}">
                <a16:creationId xmlns:a16="http://schemas.microsoft.com/office/drawing/2014/main" id="{F587FDEE-94CB-4BDA-B7D0-49FE0EDD9D9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1" name="Google Shape;513;p4">
            <a:extLst>
              <a:ext uri="{FF2B5EF4-FFF2-40B4-BE49-F238E27FC236}">
                <a16:creationId xmlns:a16="http://schemas.microsoft.com/office/drawing/2014/main" id="{6A38839D-1626-4DD2-BAE9-F0979CBDEF2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83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C35B7-17E8-4046-ACA2-8CA1B34D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Agenda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DA466E-A9D3-4923-B6E3-DC65A02C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30028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Google Shape;513;p4">
            <a:extLst>
              <a:ext uri="{FF2B5EF4-FFF2-40B4-BE49-F238E27FC236}">
                <a16:creationId xmlns:a16="http://schemas.microsoft.com/office/drawing/2014/main" id="{3B758D70-B97B-4AA8-980E-6F3469F493E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20928" y="6459785"/>
            <a:ext cx="4752426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2022 ACM-BCB Tutorial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0FA565-034B-4CC6-8CF4-C3B4E441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18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C87214-5D0E-478F-9CCA-9FCD49ED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Pytorch_EHR</a:t>
            </a:r>
            <a:r>
              <a:rPr lang="en-US" sz="4000"/>
              <a:t> (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v.3</a:t>
            </a:r>
            <a:r>
              <a:rPr lang="en-US" sz="4000"/>
              <a:t>)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Framework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1F8583-9540-4FE0-A68C-9E1C09D2F254}"/>
              </a:ext>
            </a:extLst>
          </p:cNvPr>
          <p:cNvGrpSpPr/>
          <p:nvPr/>
        </p:nvGrpSpPr>
        <p:grpSpPr>
          <a:xfrm>
            <a:off x="487017" y="106070"/>
            <a:ext cx="9491123" cy="4734439"/>
            <a:chOff x="1268032" y="1618678"/>
            <a:chExt cx="9491123" cy="4734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21EC27-8E85-417E-B219-E5B6B3B7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9" b="12995"/>
            <a:stretch/>
          </p:blipFill>
          <p:spPr>
            <a:xfrm>
              <a:off x="1268032" y="1618678"/>
              <a:ext cx="9491123" cy="4734439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873A3F-D807-4C4E-94DB-87F1B88EEFC1}"/>
                </a:ext>
              </a:extLst>
            </p:cNvPr>
            <p:cNvSpPr/>
            <p:nvPr/>
          </p:nvSpPr>
          <p:spPr>
            <a:xfrm>
              <a:off x="3566637" y="1696255"/>
              <a:ext cx="1216045" cy="386219"/>
            </a:xfrm>
            <a:prstGeom prst="rect">
              <a:avLst/>
            </a:prstGeom>
            <a:solidFill>
              <a:srgbClr val="F0F3E3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Terminology Normalization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68D16A-8604-48CE-B093-A8CF587B0218}"/>
                </a:ext>
              </a:extLst>
            </p:cNvPr>
            <p:cNvSpPr/>
            <p:nvPr/>
          </p:nvSpPr>
          <p:spPr>
            <a:xfrm>
              <a:off x="2134757" y="1696255"/>
              <a:ext cx="954587" cy="386219"/>
            </a:xfrm>
            <a:prstGeom prst="rect">
              <a:avLst/>
            </a:prstGeom>
            <a:solidFill>
              <a:srgbClr val="F0F3E3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Raw Data Extraction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BF3EE2F-7856-4ACB-9069-5372A9F1E3EC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3089344" y="1889365"/>
              <a:ext cx="477293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F9BABF-640C-4426-89D0-C1A8FA84DAF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782682" y="1889365"/>
              <a:ext cx="1139553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EE02B9-D8FA-4781-AE6E-A6343BBB7BCB}"/>
                </a:ext>
              </a:extLst>
            </p:cNvPr>
            <p:cNvSpPr txBox="1"/>
            <p:nvPr/>
          </p:nvSpPr>
          <p:spPr>
            <a:xfrm>
              <a:off x="4786469" y="1625439"/>
              <a:ext cx="1131977" cy="2923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Preprocessing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784710F-8C98-4D4D-808B-8BA267C03226}"/>
              </a:ext>
            </a:extLst>
          </p:cNvPr>
          <p:cNvSpPr/>
          <p:nvPr/>
        </p:nvSpPr>
        <p:spPr>
          <a:xfrm>
            <a:off x="10150182" y="1327369"/>
            <a:ext cx="1713281" cy="771797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400">
              <a:defRPr/>
            </a:pPr>
            <a:r>
              <a:rPr lang="en-US" sz="1600" b="1" dirty="0">
                <a:solidFill>
                  <a:srgbClr val="4472C4"/>
                </a:solidFill>
                <a:latin typeface="Calibri" panose="020F0502020204030204"/>
                <a:cs typeface="Arial"/>
              </a:rPr>
              <a:t>Explainability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Module</a:t>
            </a:r>
            <a:r>
              <a:rPr lang="en-US" sz="1600" b="1" dirty="0">
                <a:solidFill>
                  <a:srgbClr val="4472C4"/>
                </a:solidFill>
                <a:latin typeface="Calibri" panose="020F0502020204030204"/>
                <a:cs typeface="Arial"/>
              </a:rPr>
              <a:t> 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4A64E3-96BD-4C18-BD65-0518449EBB5C}"/>
              </a:ext>
            </a:extLst>
          </p:cNvPr>
          <p:cNvSpPr/>
          <p:nvPr/>
        </p:nvSpPr>
        <p:spPr>
          <a:xfrm>
            <a:off x="10151691" y="206324"/>
            <a:ext cx="1710291" cy="642267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400">
              <a:defRPr/>
            </a:pPr>
            <a:r>
              <a:rPr lang="en-US" sz="1600" b="1">
                <a:solidFill>
                  <a:srgbClr val="4472C4"/>
                </a:solidFill>
                <a:latin typeface="Calibri" panose="020F0502020204030204"/>
                <a:cs typeface="Arial"/>
              </a:rPr>
              <a:t>Prediction Module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365696-7D3E-4C75-A9B8-6A320D100EE6}"/>
              </a:ext>
            </a:extLst>
          </p:cNvPr>
          <p:cNvSpPr/>
          <p:nvPr/>
        </p:nvSpPr>
        <p:spPr>
          <a:xfrm>
            <a:off x="10150182" y="2685385"/>
            <a:ext cx="1713280" cy="771798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srgbClr val="4472C4"/>
                </a:solidFill>
                <a:latin typeface="Calibri" panose="020F0502020204030204"/>
                <a:cs typeface="Arial"/>
              </a:rPr>
              <a:t>Multi-metric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srgbClr val="4472C4"/>
                </a:solidFill>
                <a:latin typeface="Calibri" panose="020F0502020204030204"/>
                <a:cs typeface="Arial"/>
              </a:rPr>
              <a:t>Evaluation Module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FB488-7C10-4609-81CE-DD35ECEC46A5}"/>
              </a:ext>
            </a:extLst>
          </p:cNvPr>
          <p:cNvCxnSpPr/>
          <p:nvPr/>
        </p:nvCxnSpPr>
        <p:spPr>
          <a:xfrm flipV="1">
            <a:off x="9990646" y="835864"/>
            <a:ext cx="172529" cy="40112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FB3AB8-FB12-4486-9340-8245EBD503E5}"/>
              </a:ext>
            </a:extLst>
          </p:cNvPr>
          <p:cNvCxnSpPr>
            <a:cxnSpLocks/>
          </p:cNvCxnSpPr>
          <p:nvPr/>
        </p:nvCxnSpPr>
        <p:spPr>
          <a:xfrm>
            <a:off x="9994241" y="120590"/>
            <a:ext cx="154556" cy="970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001;gc6a9fba2de_0_1595">
            <a:extLst>
              <a:ext uri="{FF2B5EF4-FFF2-40B4-BE49-F238E27FC236}">
                <a16:creationId xmlns:a16="http://schemas.microsoft.com/office/drawing/2014/main" id="{13FA3C2D-7D23-4BE4-9085-BDB5855DBCBC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="ctr" anchorCtr="0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0000000-1234-1234-1234-123412341234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0" name="Google Shape;513;p4">
            <a:extLst>
              <a:ext uri="{FF2B5EF4-FFF2-40B4-BE49-F238E27FC236}">
                <a16:creationId xmlns:a16="http://schemas.microsoft.com/office/drawing/2014/main" id="{5D0CCDBB-3226-4BE8-AA7D-F6DBE8E3422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  <p:sp>
        <p:nvSpPr>
          <p:cNvPr id="5" name="AutoShape 2" descr="https://usc-powerpoint.officeapps.live.com/pods/GetClipboardImage.ashx?Id=95b255bb-78d5-4ebf-8bdd-dfa8bce6ddee&amp;DC=PUS1&amp;pkey=09914a8d-e6eb-4955-8f77-3c8a46129b4b&amp;wdwaccluster=PUS1">
            <a:extLst>
              <a:ext uri="{FF2B5EF4-FFF2-40B4-BE49-F238E27FC236}">
                <a16:creationId xmlns:a16="http://schemas.microsoft.com/office/drawing/2014/main" id="{361B2339-48AA-4405-B057-B62FB229D5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https://usc-powerpoint.officeapps.live.com/pods/GetClipboardImage.ashx?Id=95b255bb-78d5-4ebf-8bdd-dfa8bce6ddee&amp;DC=PUS1&amp;pkey=09914a8d-e6eb-4955-8f77-3c8a46129b4b&amp;wdwaccluster=PUS1">
            <a:extLst>
              <a:ext uri="{FF2B5EF4-FFF2-40B4-BE49-F238E27FC236}">
                <a16:creationId xmlns:a16="http://schemas.microsoft.com/office/drawing/2014/main" id="{96CD5803-BB2E-419A-9BE6-96C31D94D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9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  <a:cs typeface="Calibri Light"/>
              </a:rPr>
              <a:t>Section 2:</a:t>
            </a:r>
            <a:br>
              <a:rPr lang="en-US" sz="6600">
                <a:cs typeface="Calibri Light"/>
              </a:rPr>
            </a:br>
            <a:r>
              <a:rPr lang="en-US" sz="6600">
                <a:solidFill>
                  <a:schemeClr val="tx1"/>
                </a:solidFill>
                <a:cs typeface="Calibri Light"/>
              </a:rPr>
              <a:t>Data Preparation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1100051" y="5054911"/>
            <a:ext cx="10058400" cy="13133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/>
              <a:t>Laila Rasmy, 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/>
              <a:t>School of Biomedical informatics, 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/>
              <a:t>University of Texas Health Science Center at Houston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endParaRPr lang="en-US" sz="2400" b="1" cap="all" spc="200">
              <a:latin typeface="+mj-lt"/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E7B4BB-A545-435C-811D-118C28DCEA43}"/>
              </a:ext>
            </a:extLst>
          </p:cNvPr>
          <p:cNvSpPr txBox="1">
            <a:spLocks/>
          </p:cNvSpPr>
          <p:nvPr/>
        </p:nvSpPr>
        <p:spPr>
          <a:xfrm>
            <a:off x="1096103" y="5797923"/>
            <a:ext cx="10578352" cy="12505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4049FADA-7079-A44F-9680-219AA9D85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78"/>
          <a:stretch/>
        </p:blipFill>
        <p:spPr>
          <a:xfrm>
            <a:off x="9786589" y="118482"/>
            <a:ext cx="2171700" cy="90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45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3D2D-E22C-4532-A0DC-010CE4D7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Learning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43EC1-E067-4D94-9E25-E7AA7840E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Understanding the theories behind EHR predictive modeling using deep learning.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Learn the basic tools of deep learning to convert theory to practice.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Understand the basics of proper cohort definition.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Practice data preparation and preprocessing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Practice RNN model training and evaluation for binary classification and survival prediction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Learn different techniques used for hyperparameter tuning.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Learn how to present model predictions as well as explanations using attribution mechanism.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Google Shape;1001;gc6a9fba2de_0_1595">
            <a:extLst>
              <a:ext uri="{FF2B5EF4-FFF2-40B4-BE49-F238E27FC236}">
                <a16:creationId xmlns:a16="http://schemas.microsoft.com/office/drawing/2014/main" id="{1D41B152-9700-410F-BBA9-4B1B2C23377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5" name="Google Shape;513;p4">
            <a:extLst>
              <a:ext uri="{FF2B5EF4-FFF2-40B4-BE49-F238E27FC236}">
                <a16:creationId xmlns:a16="http://schemas.microsoft.com/office/drawing/2014/main" id="{D0A6AF97-CF11-47D7-8536-14981F03F9E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091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2848-5846-481B-A256-7C90C224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Cohort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664D-BFB6-4867-8DC7-0E572902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Steps toward proper cohort definition: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Understand the clinical problem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Engage stakeholders (clinicians / users)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Clearly define your outcome based on how the model is intended to be used </a:t>
            </a:r>
          </a:p>
          <a:p>
            <a:pPr lvl="5"/>
            <a:r>
              <a:rPr lang="en-US" sz="1800" dirty="0"/>
              <a:t>What to predict</a:t>
            </a:r>
          </a:p>
          <a:p>
            <a:pPr lvl="5"/>
            <a:r>
              <a:rPr lang="en-US" sz="1800" dirty="0"/>
              <a:t>When to predict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Understand the data</a:t>
            </a:r>
          </a:p>
          <a:p>
            <a:pPr lvl="5"/>
            <a:r>
              <a:rPr lang="en-US" sz="1800" dirty="0"/>
              <a:t>strength</a:t>
            </a:r>
          </a:p>
          <a:p>
            <a:pPr lvl="5"/>
            <a:r>
              <a:rPr lang="en-US" sz="1800" dirty="0"/>
              <a:t>Limitations</a:t>
            </a:r>
          </a:p>
          <a:p>
            <a:pPr marL="74980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Decide on your inclusion / exclusion criteria</a:t>
            </a:r>
          </a:p>
          <a:p>
            <a:pPr lvl="5"/>
            <a:r>
              <a:rPr lang="en-US" sz="1800" dirty="0"/>
              <a:t>Basic data cleaning</a:t>
            </a:r>
            <a:endParaRPr lang="en-US" sz="2000" dirty="0"/>
          </a:p>
          <a:p>
            <a:pPr marL="201168" lvl="1" indent="0">
              <a:buNone/>
            </a:pPr>
            <a:endParaRPr lang="en-US" sz="2200" dirty="0"/>
          </a:p>
          <a:p>
            <a:pPr marL="201168" lvl="1" indent="0">
              <a:buNone/>
            </a:pPr>
            <a:r>
              <a:rPr lang="en-US" sz="2200" dirty="0"/>
              <a:t>Our model can consume all data, so no need for further feature selection</a:t>
            </a:r>
          </a:p>
          <a:p>
            <a:pPr marL="1071400" lvl="6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Google Shape;1001;gc6a9fba2de_0_1595">
            <a:extLst>
              <a:ext uri="{FF2B5EF4-FFF2-40B4-BE49-F238E27FC236}">
                <a16:creationId xmlns:a16="http://schemas.microsoft.com/office/drawing/2014/main" id="{7861D684-746E-49E6-BC6D-02E0815E5E67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="ctr" anchorCtr="0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0000000-1234-1234-1234-123412341234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7" name="Google Shape;513;p4">
            <a:extLst>
              <a:ext uri="{FF2B5EF4-FFF2-40B4-BE49-F238E27FC236}">
                <a16:creationId xmlns:a16="http://schemas.microsoft.com/office/drawing/2014/main" id="{A946E795-9C84-4204-ACA9-07ECF2ABD2A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062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2848-5846-481B-A256-7C90C224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Let's Practice Now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338B-6537-476F-B5C9-4E5A326085A8}"/>
              </a:ext>
            </a:extLst>
          </p:cNvPr>
          <p:cNvSpPr txBox="1"/>
          <p:nvPr/>
        </p:nvSpPr>
        <p:spPr>
          <a:xfrm>
            <a:off x="1097281" y="2005445"/>
            <a:ext cx="10058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chemeClr val="accent1"/>
                </a:solidFill>
              </a:rPr>
              <a:t>https://github.com/ZhiGroup/pytorch_ehr/tree/ACM-BCB</a:t>
            </a:r>
            <a:endParaRPr lang="en-US" sz="3200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1D5AF5-1B9D-4E43-B57F-89892965931F}"/>
              </a:ext>
            </a:extLst>
          </p:cNvPr>
          <p:cNvSpPr txBox="1">
            <a:spLocks/>
          </p:cNvSpPr>
          <p:nvPr/>
        </p:nvSpPr>
        <p:spPr>
          <a:xfrm>
            <a:off x="1097280" y="3028950"/>
            <a:ext cx="10058400" cy="2840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ea typeface="+mn-lt"/>
                <a:cs typeface="+mn-lt"/>
              </a:rPr>
              <a:t>Cohort definition and data extraction from the EHR database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a typeface="+mn-lt"/>
                <a:cs typeface="+mn-lt"/>
              </a:rPr>
              <a:t>Data reformatting to be efficiently consumed by </a:t>
            </a:r>
            <a:r>
              <a:rPr lang="en-US" sz="2400" dirty="0" err="1">
                <a:ea typeface="+mn-lt"/>
                <a:cs typeface="+mn-lt"/>
              </a:rPr>
              <a:t>Pytorch_ehr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8" name="Google Shape;1001;gc6a9fba2de_0_1595">
            <a:extLst>
              <a:ext uri="{FF2B5EF4-FFF2-40B4-BE49-F238E27FC236}">
                <a16:creationId xmlns:a16="http://schemas.microsoft.com/office/drawing/2014/main" id="{E7A73A20-F7C6-41B0-8C01-8C9E2AB5736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9" name="Google Shape;513;p4">
            <a:extLst>
              <a:ext uri="{FF2B5EF4-FFF2-40B4-BE49-F238E27FC236}">
                <a16:creationId xmlns:a16="http://schemas.microsoft.com/office/drawing/2014/main" id="{7A47D96A-3D17-4974-A939-FACA3E0060C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940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C87214-5D0E-478F-9CCA-9FCD49ED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74" y="5074920"/>
            <a:ext cx="10954170" cy="82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Terminology Normalization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4A7875-6965-491D-A81C-3288DAE5A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374" y="5907023"/>
            <a:ext cx="10954170" cy="59436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CC"/>
                </a:solidFill>
              </a:rPr>
              <a:t>https://github.com/ZhiGroup/terminology_representation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8B9F52F-9220-4546-A62E-DD053E3AAF37}"/>
              </a:ext>
            </a:extLst>
          </p:cNvPr>
          <p:cNvSpPr txBox="1">
            <a:spLocks/>
          </p:cNvSpPr>
          <p:nvPr/>
        </p:nvSpPr>
        <p:spPr bwMode="black">
          <a:xfrm>
            <a:off x="5797485" y="5960965"/>
            <a:ext cx="6268060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AC4240-65FA-4651-968B-94620398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71" y="314921"/>
            <a:ext cx="5966241" cy="44043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552DA-7BEE-4824-820B-455F615AA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3" b="6535"/>
          <a:stretch/>
        </p:blipFill>
        <p:spPr>
          <a:xfrm>
            <a:off x="117588" y="356617"/>
            <a:ext cx="5860839" cy="4341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1001;gc6a9fba2de_0_1595">
            <a:extLst>
              <a:ext uri="{FF2B5EF4-FFF2-40B4-BE49-F238E27FC236}">
                <a16:creationId xmlns:a16="http://schemas.microsoft.com/office/drawing/2014/main" id="{998511D5-F9E9-4F66-8A99-7F8943C5B68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11" name="Google Shape;513;p4">
            <a:extLst>
              <a:ext uri="{FF2B5EF4-FFF2-40B4-BE49-F238E27FC236}">
                <a16:creationId xmlns:a16="http://schemas.microsoft.com/office/drawing/2014/main" id="{5DF45FCB-052B-4681-B453-D23AABC3F9B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49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  <a:cs typeface="Calibri Light"/>
              </a:rPr>
              <a:t>Section 3 :</a:t>
            </a:r>
            <a:br>
              <a:rPr lang="en-US" sz="6600">
                <a:cs typeface="Calibri Light"/>
              </a:rPr>
            </a:br>
            <a:r>
              <a:rPr lang="en-US" sz="6600">
                <a:solidFill>
                  <a:schemeClr val="tx1"/>
                </a:solidFill>
                <a:cs typeface="Calibri Light"/>
              </a:rPr>
              <a:t>Model Training &amp; Evaluation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1100051" y="5054911"/>
            <a:ext cx="10058400" cy="13133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/>
              <a:t>Laila Rasmy, 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/>
              <a:t>School of Biomedical informatics, 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/>
              <a:t>University of Texas Health Science Center at Houston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endParaRPr lang="en-US" sz="2400" b="1" cap="all" spc="200">
              <a:latin typeface="+mj-lt"/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E7B4BB-A545-435C-811D-118C28DCEA43}"/>
              </a:ext>
            </a:extLst>
          </p:cNvPr>
          <p:cNvSpPr txBox="1">
            <a:spLocks/>
          </p:cNvSpPr>
          <p:nvPr/>
        </p:nvSpPr>
        <p:spPr>
          <a:xfrm>
            <a:off x="1096103" y="5797923"/>
            <a:ext cx="10578352" cy="12505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4049FADA-7079-A44F-9680-219AA9D85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78"/>
          <a:stretch/>
        </p:blipFill>
        <p:spPr>
          <a:xfrm>
            <a:off x="9786589" y="118482"/>
            <a:ext cx="2171700" cy="90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07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3D2D-E22C-4532-A0DC-010CE4D7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Learning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43EC1-E067-4D94-9E25-E7AA7840E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Understanding the theories behind EHR predictive modeling using deep learning.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Learn the basic tools of deep learning to convert theory to practice.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Understand the basics of proper cohort definition.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Practice data preparation and preprocessing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Practice RNN model training and evaluation for binary classification and survival prediction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Learn different techniques used for hyperparameter tuning.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Learn how to present model predictions as well as explanations using attribution mechanism.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Google Shape;1001;gc6a9fba2de_0_1595">
            <a:extLst>
              <a:ext uri="{FF2B5EF4-FFF2-40B4-BE49-F238E27FC236}">
                <a16:creationId xmlns:a16="http://schemas.microsoft.com/office/drawing/2014/main" id="{ACE4DF10-F289-4571-A1FD-09D54D310E9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5" name="Google Shape;513;p4">
            <a:extLst>
              <a:ext uri="{FF2B5EF4-FFF2-40B4-BE49-F238E27FC236}">
                <a16:creationId xmlns:a16="http://schemas.microsoft.com/office/drawing/2014/main" id="{56BAFDCC-AE6A-47F1-A24E-5EB1E887033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367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6FEF-2EA0-463D-8C1C-C937B07A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Pytorch_EHR: under the hood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DFEFB-6572-4CED-8EA6-771BCFFDF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75"/>
          <a:stretch/>
        </p:blipFill>
        <p:spPr>
          <a:xfrm>
            <a:off x="9401174" y="1831611"/>
            <a:ext cx="2594783" cy="3407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96731-1788-4346-AEB9-17FB8667A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1" r="63233"/>
          <a:stretch/>
        </p:blipFill>
        <p:spPr>
          <a:xfrm>
            <a:off x="3461804" y="1841138"/>
            <a:ext cx="1137870" cy="3407959"/>
          </a:xfrm>
          <a:prstGeom prst="rect">
            <a:avLst/>
          </a:prstGeom>
          <a:solidFill>
            <a:srgbClr val="FFFFCC">
              <a:alpha val="21176"/>
            </a:srgb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80316-5F1F-4D12-81DB-2B61BA039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50"/>
          <a:stretch/>
        </p:blipFill>
        <p:spPr>
          <a:xfrm>
            <a:off x="307010" y="1839320"/>
            <a:ext cx="3111373" cy="3407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1E5-AAAE-4918-B7FD-207A3768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1" r="53280"/>
          <a:stretch/>
        </p:blipFill>
        <p:spPr>
          <a:xfrm>
            <a:off x="4556253" y="1839320"/>
            <a:ext cx="1210598" cy="3407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9013C2-77BE-4525-8E96-8DEBAC41E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15" r="44305"/>
          <a:stretch/>
        </p:blipFill>
        <p:spPr>
          <a:xfrm>
            <a:off x="5737544" y="1831613"/>
            <a:ext cx="1071737" cy="3407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D3F6DC-FD00-4AAA-A5A2-35D94E4E9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77" r="22123"/>
          <a:stretch/>
        </p:blipFill>
        <p:spPr>
          <a:xfrm>
            <a:off x="6809281" y="1831612"/>
            <a:ext cx="2591894" cy="34079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443F49-5AAC-4390-A5CA-7CE4E36DDA99}"/>
              </a:ext>
            </a:extLst>
          </p:cNvPr>
          <p:cNvGrpSpPr/>
          <p:nvPr/>
        </p:nvGrpSpPr>
        <p:grpSpPr>
          <a:xfrm>
            <a:off x="8020050" y="3810000"/>
            <a:ext cx="1880408" cy="714374"/>
            <a:chOff x="8020050" y="3810000"/>
            <a:chExt cx="1880408" cy="7143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BBBE8C-FD87-4602-BE2F-C60BF089F65F}"/>
                </a:ext>
              </a:extLst>
            </p:cNvPr>
            <p:cNvSpPr/>
            <p:nvPr/>
          </p:nvSpPr>
          <p:spPr>
            <a:xfrm>
              <a:off x="8020050" y="3810000"/>
              <a:ext cx="51435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9C44DD-F163-4E83-AAB5-7F353C098F97}"/>
                </a:ext>
              </a:extLst>
            </p:cNvPr>
            <p:cNvSpPr/>
            <p:nvPr/>
          </p:nvSpPr>
          <p:spPr>
            <a:xfrm>
              <a:off x="9296400" y="4181474"/>
              <a:ext cx="604058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oogle Shape;1001;gc6a9fba2de_0_1595">
            <a:extLst>
              <a:ext uri="{FF2B5EF4-FFF2-40B4-BE49-F238E27FC236}">
                <a16:creationId xmlns:a16="http://schemas.microsoft.com/office/drawing/2014/main" id="{C4380BB5-515C-4F54-BA5B-AE911A785A4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16" name="Google Shape;513;p4">
            <a:extLst>
              <a:ext uri="{FF2B5EF4-FFF2-40B4-BE49-F238E27FC236}">
                <a16:creationId xmlns:a16="http://schemas.microsoft.com/office/drawing/2014/main" id="{94EDAA70-B42E-4879-ACE5-C75ED2F1AE7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83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3190EF-5075-4B24-A3F7-7AA9CBB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Packed Sequence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13D68A-F870-46DC-9164-850DE1088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04F7D8-B95A-4262-AD27-1D1D2DE34BAD}"/>
              </a:ext>
            </a:extLst>
          </p:cNvPr>
          <p:cNvGrpSpPr/>
          <p:nvPr/>
        </p:nvGrpSpPr>
        <p:grpSpPr>
          <a:xfrm>
            <a:off x="7030926" y="4449237"/>
            <a:ext cx="2123557" cy="196911"/>
            <a:chOff x="4294038" y="3336927"/>
            <a:chExt cx="1592668" cy="1476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A597AF-595E-446D-9BD7-D248EA31D1E6}"/>
                </a:ext>
              </a:extLst>
            </p:cNvPr>
            <p:cNvSpPr/>
            <p:nvPr/>
          </p:nvSpPr>
          <p:spPr>
            <a:xfrm>
              <a:off x="4294038" y="3338306"/>
              <a:ext cx="1097280" cy="1463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 dirty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0C2F21-9620-45D3-A77D-5F49368058ED}"/>
                </a:ext>
              </a:extLst>
            </p:cNvPr>
            <p:cNvSpPr/>
            <p:nvPr/>
          </p:nvSpPr>
          <p:spPr>
            <a:xfrm>
              <a:off x="5402074" y="3336927"/>
              <a:ext cx="484632" cy="144055"/>
            </a:xfrm>
            <a:prstGeom prst="rect">
              <a:avLst/>
            </a:prstGeom>
            <a:pattFill prst="ltUpDiag">
              <a:fgClr>
                <a:schemeClr val="bg2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D248D-87DE-45D7-9527-AD882411075F}"/>
              </a:ext>
            </a:extLst>
          </p:cNvPr>
          <p:cNvGrpSpPr/>
          <p:nvPr/>
        </p:nvGrpSpPr>
        <p:grpSpPr>
          <a:xfrm>
            <a:off x="7036058" y="4808844"/>
            <a:ext cx="2118425" cy="195072"/>
            <a:chOff x="4297887" y="3606633"/>
            <a:chExt cx="1588819" cy="1463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016B1E-33C8-446A-B514-4496607EBA51}"/>
                </a:ext>
              </a:extLst>
            </p:cNvPr>
            <p:cNvSpPr/>
            <p:nvPr/>
          </p:nvSpPr>
          <p:spPr>
            <a:xfrm>
              <a:off x="4297887" y="3606633"/>
              <a:ext cx="640080" cy="1463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 dirty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7B5E43-F274-4E7A-8342-A7A05975E1E5}"/>
                </a:ext>
              </a:extLst>
            </p:cNvPr>
            <p:cNvSpPr/>
            <p:nvPr/>
          </p:nvSpPr>
          <p:spPr>
            <a:xfrm>
              <a:off x="4935730" y="3607507"/>
              <a:ext cx="950976" cy="144055"/>
            </a:xfrm>
            <a:prstGeom prst="rect">
              <a:avLst/>
            </a:prstGeom>
            <a:pattFill prst="ltUpDiag">
              <a:fgClr>
                <a:schemeClr val="bg2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 dirty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1C58FA5-DFB7-449E-9D01-18AD82BDB85A}"/>
              </a:ext>
            </a:extLst>
          </p:cNvPr>
          <p:cNvSpPr/>
          <p:nvPr/>
        </p:nvSpPr>
        <p:spPr>
          <a:xfrm>
            <a:off x="7034600" y="3746500"/>
            <a:ext cx="2125307" cy="1950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BD8B5-C4D7-4240-A6FF-51AA1C896CCE}"/>
              </a:ext>
            </a:extLst>
          </p:cNvPr>
          <p:cNvSpPr/>
          <p:nvPr/>
        </p:nvSpPr>
        <p:spPr>
          <a:xfrm>
            <a:off x="7034600" y="4101528"/>
            <a:ext cx="2125307" cy="186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59C0B7-8C2A-4F11-9BFC-868ED6153DCC}"/>
              </a:ext>
            </a:extLst>
          </p:cNvPr>
          <p:cNvSpPr/>
          <p:nvPr/>
        </p:nvSpPr>
        <p:spPr>
          <a:xfrm>
            <a:off x="2789375" y="3648149"/>
            <a:ext cx="2125307" cy="1950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0FE057-5F18-4020-A62E-CEBD3E952F64}"/>
              </a:ext>
            </a:extLst>
          </p:cNvPr>
          <p:cNvSpPr/>
          <p:nvPr/>
        </p:nvSpPr>
        <p:spPr>
          <a:xfrm>
            <a:off x="2789375" y="4003177"/>
            <a:ext cx="2125307" cy="186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F55A5-6DB6-4D7E-A569-2E27222B3A70}"/>
              </a:ext>
            </a:extLst>
          </p:cNvPr>
          <p:cNvSpPr/>
          <p:nvPr/>
        </p:nvSpPr>
        <p:spPr>
          <a:xfrm>
            <a:off x="2785700" y="4352724"/>
            <a:ext cx="1463040" cy="1950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D03C2-E6CB-4F23-B281-C17F7F7572C9}"/>
              </a:ext>
            </a:extLst>
          </p:cNvPr>
          <p:cNvSpPr/>
          <p:nvPr/>
        </p:nvSpPr>
        <p:spPr>
          <a:xfrm>
            <a:off x="2790832" y="4710493"/>
            <a:ext cx="853440" cy="1950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71FCD-EEFB-41B2-A11B-3668F3A85B3C}"/>
              </a:ext>
            </a:extLst>
          </p:cNvPr>
          <p:cNvSpPr/>
          <p:nvPr/>
        </p:nvSpPr>
        <p:spPr>
          <a:xfrm>
            <a:off x="2788253" y="3661328"/>
            <a:ext cx="243840" cy="1243584"/>
          </a:xfrm>
          <a:prstGeom prst="rect">
            <a:avLst/>
          </a:prstGeom>
          <a:solidFill>
            <a:srgbClr val="44697D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09CC8-8FEC-4FD8-B5EE-8EA394101D06}"/>
              </a:ext>
            </a:extLst>
          </p:cNvPr>
          <p:cNvSpPr/>
          <p:nvPr/>
        </p:nvSpPr>
        <p:spPr>
          <a:xfrm>
            <a:off x="3386309" y="3661328"/>
            <a:ext cx="243840" cy="1243584"/>
          </a:xfrm>
          <a:prstGeom prst="rect">
            <a:avLst/>
          </a:prstGeom>
          <a:solidFill>
            <a:srgbClr val="9F5B72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640AC3-B810-4D95-97CE-93A8FBC025CF}"/>
              </a:ext>
            </a:extLst>
          </p:cNvPr>
          <p:cNvSpPr/>
          <p:nvPr/>
        </p:nvSpPr>
        <p:spPr>
          <a:xfrm>
            <a:off x="4006171" y="3664777"/>
            <a:ext cx="243840" cy="877824"/>
          </a:xfrm>
          <a:prstGeom prst="rect">
            <a:avLst/>
          </a:prstGeom>
          <a:solidFill>
            <a:srgbClr val="D8707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C794B9-2697-4626-B972-0467295CA7C0}"/>
              </a:ext>
            </a:extLst>
          </p:cNvPr>
          <p:cNvSpPr/>
          <p:nvPr/>
        </p:nvSpPr>
        <p:spPr>
          <a:xfrm>
            <a:off x="4663553" y="3670697"/>
            <a:ext cx="243840" cy="524256"/>
          </a:xfrm>
          <a:prstGeom prst="rect">
            <a:avLst/>
          </a:prstGeom>
          <a:solidFill>
            <a:srgbClr val="FDA85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07065B-80C2-4FB2-A65D-88BD69176680}"/>
              </a:ext>
            </a:extLst>
          </p:cNvPr>
          <p:cNvSpPr/>
          <p:nvPr/>
        </p:nvSpPr>
        <p:spPr>
          <a:xfrm>
            <a:off x="5783787" y="1815628"/>
            <a:ext cx="243840" cy="412853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813D31-311B-4EA0-B19B-6DD8288CB088}"/>
              </a:ext>
            </a:extLst>
          </p:cNvPr>
          <p:cNvSpPr/>
          <p:nvPr/>
        </p:nvSpPr>
        <p:spPr>
          <a:xfrm>
            <a:off x="5785036" y="1820540"/>
            <a:ext cx="243840" cy="1243584"/>
          </a:xfrm>
          <a:prstGeom prst="rect">
            <a:avLst/>
          </a:prstGeom>
          <a:solidFill>
            <a:srgbClr val="44697D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0844EB-E3F9-468F-A6DE-327BCD3787D5}"/>
              </a:ext>
            </a:extLst>
          </p:cNvPr>
          <p:cNvSpPr/>
          <p:nvPr/>
        </p:nvSpPr>
        <p:spPr>
          <a:xfrm>
            <a:off x="5786103" y="3135972"/>
            <a:ext cx="243840" cy="1243584"/>
          </a:xfrm>
          <a:prstGeom prst="rect">
            <a:avLst/>
          </a:prstGeom>
          <a:solidFill>
            <a:srgbClr val="9F5B72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81F845-B721-4815-9B17-8AF63C89E2F4}"/>
              </a:ext>
            </a:extLst>
          </p:cNvPr>
          <p:cNvSpPr/>
          <p:nvPr/>
        </p:nvSpPr>
        <p:spPr>
          <a:xfrm>
            <a:off x="5785036" y="4451404"/>
            <a:ext cx="243840" cy="877824"/>
          </a:xfrm>
          <a:prstGeom prst="rect">
            <a:avLst/>
          </a:prstGeom>
          <a:solidFill>
            <a:srgbClr val="D8707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D41AFD-05AB-449E-8482-C8B868A915BC}"/>
              </a:ext>
            </a:extLst>
          </p:cNvPr>
          <p:cNvSpPr/>
          <p:nvPr/>
        </p:nvSpPr>
        <p:spPr>
          <a:xfrm>
            <a:off x="5785036" y="5391867"/>
            <a:ext cx="243840" cy="524256"/>
          </a:xfrm>
          <a:prstGeom prst="rect">
            <a:avLst/>
          </a:prstGeom>
          <a:solidFill>
            <a:srgbClr val="FDA85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B58E22-C35F-4688-9CAD-3BB8EA1E1EFA}"/>
              </a:ext>
            </a:extLst>
          </p:cNvPr>
          <p:cNvGrpSpPr/>
          <p:nvPr/>
        </p:nvGrpSpPr>
        <p:grpSpPr>
          <a:xfrm>
            <a:off x="3639425" y="4352067"/>
            <a:ext cx="1267968" cy="552847"/>
            <a:chOff x="1822818" y="3310990"/>
            <a:chExt cx="950976" cy="500066"/>
          </a:xfrm>
          <a:pattFill prst="ltUpDiag">
            <a:fgClr>
              <a:schemeClr val="bg2">
                <a:lumMod val="40000"/>
                <a:lumOff val="60000"/>
              </a:schemeClr>
            </a:fgClr>
            <a:bgClr>
              <a:schemeClr val="bg1"/>
            </a:bgClr>
          </a:patt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6EB0D7-B42D-4930-9D14-507388C92C5E}"/>
                </a:ext>
              </a:extLst>
            </p:cNvPr>
            <p:cNvSpPr/>
            <p:nvPr/>
          </p:nvSpPr>
          <p:spPr>
            <a:xfrm>
              <a:off x="2289162" y="3310990"/>
              <a:ext cx="484632" cy="17373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4AC8D3-5EEE-414B-8CB9-2CB4A1F193D7}"/>
                </a:ext>
              </a:extLst>
            </p:cNvPr>
            <p:cNvSpPr/>
            <p:nvPr/>
          </p:nvSpPr>
          <p:spPr>
            <a:xfrm>
              <a:off x="1822818" y="3637320"/>
              <a:ext cx="950976" cy="17373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 dirty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B429CB-EF46-48B8-8FF6-98C4BB15D336}"/>
              </a:ext>
            </a:extLst>
          </p:cNvPr>
          <p:cNvSpPr txBox="1"/>
          <p:nvPr/>
        </p:nvSpPr>
        <p:spPr>
          <a:xfrm>
            <a:off x="2590731" y="5301343"/>
            <a:ext cx="3074719" cy="47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3827" indent="-243827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b="1" kern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cs typeface="Times New Roman" panose="02020603050405020304" pitchFamily="18" charset="0"/>
                <a:sym typeface="Arial"/>
              </a:rPr>
              <a:t>pack_padded_sequence</a:t>
            </a:r>
            <a:endParaRPr lang="en-US" sz="1867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FEB832-AB39-41D2-ABED-970C16FD06E5}"/>
              </a:ext>
            </a:extLst>
          </p:cNvPr>
          <p:cNvSpPr txBox="1"/>
          <p:nvPr/>
        </p:nvSpPr>
        <p:spPr>
          <a:xfrm>
            <a:off x="6647263" y="5301992"/>
            <a:ext cx="3074719" cy="47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3827" indent="-243827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b="1" kern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cs typeface="Times New Roman" panose="02020603050405020304" pitchFamily="18" charset="0"/>
                <a:sym typeface="Arial"/>
              </a:rPr>
              <a:t>pad_packed_sequence</a:t>
            </a:r>
            <a:endParaRPr lang="en-US" sz="1867" b="1" kern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DA335B-4ED3-43C3-A6A6-407CF5308B91}"/>
              </a:ext>
            </a:extLst>
          </p:cNvPr>
          <p:cNvSpPr txBox="1"/>
          <p:nvPr/>
        </p:nvSpPr>
        <p:spPr>
          <a:xfrm>
            <a:off x="6044171" y="2381427"/>
            <a:ext cx="9398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8BAB42"/>
                </a:solidFill>
                <a:latin typeface="Work Sans" panose="020B0604020202020204" charset="0"/>
                <a:cs typeface="Arial"/>
                <a:sym typeface="Arial"/>
              </a:rPr>
              <a:t>4</a:t>
            </a: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8BAB42"/>
                </a:solidFill>
                <a:latin typeface="Work Sans" panose="020B0604020202020204" charset="0"/>
                <a:cs typeface="Arial"/>
                <a:sym typeface="Arial"/>
              </a:rPr>
              <a:t>4</a:t>
            </a: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8BAB42"/>
                </a:solidFill>
                <a:latin typeface="Work Sans" panose="020B0604020202020204" charset="0"/>
                <a:cs typeface="Arial"/>
                <a:sym typeface="Arial"/>
              </a:rPr>
              <a:t>3</a:t>
            </a: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US" sz="1600" kern="0" dirty="0">
              <a:solidFill>
                <a:srgbClr val="8BAB42"/>
              </a:solidFill>
              <a:latin typeface="Work Sans" panose="020B060402020202020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8BAB42"/>
                </a:solidFill>
                <a:latin typeface="Work Sans" panose="020B0604020202020204" charset="0"/>
                <a:cs typeface="Arial"/>
                <a:sym typeface="Arial"/>
              </a:rPr>
              <a:t>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3C73B6-CECE-401A-97F1-570BF0ABDCC3}"/>
                  </a:ext>
                </a:extLst>
              </p:cNvPr>
              <p:cNvSpPr txBox="1"/>
              <p:nvPr/>
            </p:nvSpPr>
            <p:spPr>
              <a:xfrm>
                <a:off x="2729268" y="4918091"/>
                <a:ext cx="2147224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𝑜</m:t>
                          </m:r>
                        </m:sub>
                      </m:sSub>
                      <m:r>
                        <a:rPr lang="en-US" sz="1867" i="1" kern="0">
                          <a:solidFill>
                            <a:srgbClr val="8BAB42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       </m:t>
                      </m:r>
                      <m:sSub>
                        <m:sSubPr>
                          <m:ctrlP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1867" i="1" kern="0">
                          <a:solidFill>
                            <a:srgbClr val="8BAB42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       </m:t>
                      </m:r>
                      <m:sSub>
                        <m:sSubPr>
                          <m:ctrlP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67" i="1" kern="0">
                          <a:solidFill>
                            <a:srgbClr val="8BAB42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      </m:t>
                      </m:r>
                      <m:sSub>
                        <m:sSubPr>
                          <m:ctrlP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8BAB4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8BAB42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3C73B6-CECE-401A-97F1-570BF0AB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268" y="4918091"/>
                <a:ext cx="2147224" cy="379656"/>
              </a:xfrm>
              <a:prstGeom prst="rect">
                <a:avLst/>
              </a:prstGeom>
              <a:blipFill>
                <a:blip r:embed="rId2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DE939E-133F-4345-A86F-19A37A07CBC3}"/>
                  </a:ext>
                </a:extLst>
              </p:cNvPr>
              <p:cNvSpPr txBox="1"/>
              <p:nvPr/>
            </p:nvSpPr>
            <p:spPr>
              <a:xfrm>
                <a:off x="9427793" y="4123269"/>
                <a:ext cx="269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kern="0">
                              <a:solidFill>
                                <a:srgbClr val="D8707C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2400" b="1" i="1" kern="0">
                              <a:solidFill>
                                <a:srgbClr val="D8707C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400" b="1" kern="0" dirty="0">
                  <a:solidFill>
                    <a:srgbClr val="8BAB42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DE939E-133F-4345-A86F-19A37A07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793" y="4123269"/>
                <a:ext cx="269304" cy="369332"/>
              </a:xfrm>
              <a:prstGeom prst="rect">
                <a:avLst/>
              </a:prstGeom>
              <a:blipFill>
                <a:blip r:embed="rId3"/>
                <a:stretch>
                  <a:fillRect l="-27273" t="-14754" r="-59091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Google Shape;1001;gc6a9fba2de_0_1595">
            <a:extLst>
              <a:ext uri="{FF2B5EF4-FFF2-40B4-BE49-F238E27FC236}">
                <a16:creationId xmlns:a16="http://schemas.microsoft.com/office/drawing/2014/main" id="{50D5195F-D1C5-4BDA-8396-B5B77B569A5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34" name="Google Shape;513;p4">
            <a:extLst>
              <a:ext uri="{FF2B5EF4-FFF2-40B4-BE49-F238E27FC236}">
                <a16:creationId xmlns:a16="http://schemas.microsoft.com/office/drawing/2014/main" id="{7D98F5D0-1AF9-4A1A-95DD-BB68375F37D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1715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926 L 0.24531 -0.2697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9" y="-13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1605E-6 L 0.19636 -0.0808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9" y="-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2 L 0.14601 0.10679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29 -0.01482 L 0.09167 0.2379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1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83951E-6 L 0.10365 0.28087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93827E-7 L 0.15191 0.0892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0365 -0.10185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71605E-6 L 0.25782 -0.23919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-1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8" grpId="0"/>
      <p:bldP spid="29" grpId="0"/>
      <p:bldP spid="30" grpId="0"/>
      <p:bldP spid="31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Section 1: </a:t>
            </a:r>
            <a:br>
              <a:rPr lang="en-US" sz="6600">
                <a:solidFill>
                  <a:schemeClr val="tx1"/>
                </a:solidFill>
              </a:rPr>
            </a:br>
            <a:r>
              <a:rPr lang="en-US" sz="6600">
                <a:solidFill>
                  <a:schemeClr val="tx1"/>
                </a:solidFill>
              </a:rPr>
              <a:t>EHR predictive modeling: Introduction and theory</a:t>
            </a:r>
            <a:endParaRPr lang="en-US" sz="199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1100051" y="5054911"/>
            <a:ext cx="10058400" cy="13133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/>
              <a:t>Degui Zhi, (Twitter @zhizhid)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/>
              <a:t>School of Biomedical informatics, 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/>
              <a:t>University of Texas Health Science Center at Houston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endParaRPr lang="en-US" sz="2400" b="1" cap="all" spc="200">
              <a:latin typeface="+mj-lt"/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E7B4BB-A545-435C-811D-118C28DCEA43}"/>
              </a:ext>
            </a:extLst>
          </p:cNvPr>
          <p:cNvSpPr txBox="1">
            <a:spLocks/>
          </p:cNvSpPr>
          <p:nvPr/>
        </p:nvSpPr>
        <p:spPr>
          <a:xfrm>
            <a:off x="1096103" y="5797923"/>
            <a:ext cx="10578352" cy="12505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4049FADA-7079-A44F-9680-219AA9D85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78"/>
          <a:stretch/>
        </p:blipFill>
        <p:spPr>
          <a:xfrm>
            <a:off x="9786589" y="118482"/>
            <a:ext cx="2171700" cy="90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18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2848-5846-481B-A256-7C90C224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Let's Practice Now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2DE4CD-13D9-4F05-8A32-9F67B94AFF9F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Model training for binary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Model training survival prediction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Hyperparameter tuning 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Model 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C0656-49C8-4714-9A2A-AC8F42925098}"/>
              </a:ext>
            </a:extLst>
          </p:cNvPr>
          <p:cNvSpPr txBox="1"/>
          <p:nvPr/>
        </p:nvSpPr>
        <p:spPr>
          <a:xfrm>
            <a:off x="1036320" y="5053445"/>
            <a:ext cx="10058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>
                <a:solidFill>
                  <a:schemeClr val="accent1"/>
                </a:solidFill>
              </a:rPr>
              <a:t>Back to the </a:t>
            </a:r>
            <a:r>
              <a:rPr lang="en-US" sz="3200" dirty="0" err="1">
                <a:solidFill>
                  <a:schemeClr val="accent1"/>
                </a:solidFill>
              </a:rPr>
              <a:t>colab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Google Shape;1001;gc6a9fba2de_0_1595">
            <a:extLst>
              <a:ext uri="{FF2B5EF4-FFF2-40B4-BE49-F238E27FC236}">
                <a16:creationId xmlns:a16="http://schemas.microsoft.com/office/drawing/2014/main" id="{2A0E72FA-EE88-4B99-8269-86B11A33F01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9" name="Google Shape;513;p4">
            <a:extLst>
              <a:ext uri="{FF2B5EF4-FFF2-40B4-BE49-F238E27FC236}">
                <a16:creationId xmlns:a16="http://schemas.microsoft.com/office/drawing/2014/main" id="{2C0F44FC-7E9F-4056-AF1F-53DD757D715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77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801688"/>
            <a:ext cx="10048374" cy="28494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Section 4:</a:t>
            </a:r>
            <a:br>
              <a:rPr lang="en-US" sz="660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</a:br>
            <a:r>
              <a:rPr lang="en-US" sz="660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Explanation by </a:t>
            </a:r>
            <a:br>
              <a:rPr lang="en-US" sz="6600">
                <a:ea typeface="+mj-lt"/>
                <a:cs typeface="+mj-lt"/>
              </a:rPr>
            </a:br>
            <a:r>
              <a:rPr lang="en-US" sz="660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Attribution score </a:t>
            </a:r>
            <a:br>
              <a:rPr lang="en-US" sz="6600">
                <a:ea typeface="+mj-lt"/>
                <a:cs typeface="+mj-lt"/>
              </a:rPr>
            </a:br>
            <a:r>
              <a:rPr lang="en-US" sz="4800" i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lens into the inner working of the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1100051" y="5054911"/>
            <a:ext cx="10058400" cy="13133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 dirty="0" err="1"/>
              <a:t>Ziqian</a:t>
            </a:r>
            <a:r>
              <a:rPr lang="en-US" sz="2400" dirty="0"/>
              <a:t> Xie, Ph.D. 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endParaRPr lang="en-US" sz="2400" dirty="0"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E7B4BB-A545-435C-811D-118C28DCEA43}"/>
              </a:ext>
            </a:extLst>
          </p:cNvPr>
          <p:cNvSpPr txBox="1">
            <a:spLocks/>
          </p:cNvSpPr>
          <p:nvPr/>
        </p:nvSpPr>
        <p:spPr>
          <a:xfrm>
            <a:off x="1096103" y="6008476"/>
            <a:ext cx="10578352" cy="12505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4049FADA-7079-A44F-9680-219AA9D85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78"/>
          <a:stretch/>
        </p:blipFill>
        <p:spPr>
          <a:xfrm>
            <a:off x="9786589" y="118482"/>
            <a:ext cx="2171700" cy="90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3D2D-E22C-4532-A0DC-010CE4D7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Learning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43EC1-E067-4D94-9E25-E7AA7840E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Understanding the theories behind EHR predictive modeling using deep learning.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Learn the basic tools of deep learning to convert theory to practice.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Understand the basics of proper cohort definition.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Practice data preparation and preprocessing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Practice RNN model training and evaluation for binary classification and survival prediction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Learn different techniques used for hyperparameter tuning.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Learn how to present model predictions as well as explanations using attribution mechanism.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Google Shape;1001;gc6a9fba2de_0_1595">
            <a:extLst>
              <a:ext uri="{FF2B5EF4-FFF2-40B4-BE49-F238E27FC236}">
                <a16:creationId xmlns:a16="http://schemas.microsoft.com/office/drawing/2014/main" id="{35840853-4212-48AA-8339-53661FAD118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5" name="Google Shape;513;p4">
            <a:extLst>
              <a:ext uri="{FF2B5EF4-FFF2-40B4-BE49-F238E27FC236}">
                <a16:creationId xmlns:a16="http://schemas.microsoft.com/office/drawing/2014/main" id="{B07B4AE0-8D35-46C4-A927-2D80CE774EB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49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6FEF-2EA0-463D-8C1C-C937B07A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Explainable Pytorch_EHR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61223-A7C3-4A05-807F-E163539B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1" y="1688808"/>
            <a:ext cx="11674852" cy="34079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C259E55-438E-45BB-A7D9-77949C1BDDB1}"/>
              </a:ext>
            </a:extLst>
          </p:cNvPr>
          <p:cNvSpPr/>
          <p:nvPr/>
        </p:nvSpPr>
        <p:spPr>
          <a:xfrm>
            <a:off x="9952229" y="4411526"/>
            <a:ext cx="1908807" cy="5575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Attribution module</a:t>
            </a:r>
          </a:p>
        </p:txBody>
      </p:sp>
      <p:cxnSp>
        <p:nvCxnSpPr>
          <p:cNvPr id="18" name="Straight Arrow Connector 5">
            <a:extLst>
              <a:ext uri="{FF2B5EF4-FFF2-40B4-BE49-F238E27FC236}">
                <a16:creationId xmlns:a16="http://schemas.microsoft.com/office/drawing/2014/main" id="{36356020-1863-4499-B35D-F3D937AD5BA6}"/>
              </a:ext>
            </a:extLst>
          </p:cNvPr>
          <p:cNvCxnSpPr>
            <a:cxnSpLocks/>
            <a:endCxn id="17" idx="0"/>
          </p:cNvCxnSpPr>
          <p:nvPr/>
        </p:nvCxnSpPr>
        <p:spPr>
          <a:xfrm rot="5400000">
            <a:off x="10543559" y="4048449"/>
            <a:ext cx="726151" cy="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E74CE0B-B08A-494A-B445-F601CB5C18EF}"/>
              </a:ext>
            </a:extLst>
          </p:cNvPr>
          <p:cNvSpPr/>
          <p:nvPr/>
        </p:nvSpPr>
        <p:spPr>
          <a:xfrm>
            <a:off x="9952228" y="5868976"/>
            <a:ext cx="1908807" cy="4612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Explanations</a:t>
            </a:r>
          </a:p>
        </p:txBody>
      </p:sp>
      <p:cxnSp>
        <p:nvCxnSpPr>
          <p:cNvPr id="20" name="Straight Arrow Connector 5">
            <a:extLst>
              <a:ext uri="{FF2B5EF4-FFF2-40B4-BE49-F238E27FC236}">
                <a16:creationId xmlns:a16="http://schemas.microsoft.com/office/drawing/2014/main" id="{5895195F-F14C-4AD7-8EE7-BC7F162537CB}"/>
              </a:ext>
            </a:extLst>
          </p:cNvPr>
          <p:cNvCxnSpPr>
            <a:cxnSpLocks/>
          </p:cNvCxnSpPr>
          <p:nvPr/>
        </p:nvCxnSpPr>
        <p:spPr>
          <a:xfrm flipV="1">
            <a:off x="7409204" y="3871728"/>
            <a:ext cx="3497427" cy="1097350"/>
          </a:xfrm>
          <a:prstGeom prst="bentConnector3">
            <a:avLst>
              <a:gd name="adj1" fmla="val 64905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852931-BA2E-4EE1-BF6E-ACB24148A3D2}"/>
              </a:ext>
            </a:extLst>
          </p:cNvPr>
          <p:cNvSpPr/>
          <p:nvPr/>
        </p:nvSpPr>
        <p:spPr>
          <a:xfrm>
            <a:off x="11320698" y="3386699"/>
            <a:ext cx="449906" cy="439986"/>
          </a:xfrm>
          <a:prstGeom prst="rect">
            <a:avLst/>
          </a:prstGeom>
          <a:solidFill>
            <a:srgbClr val="FF99CC">
              <a:alpha val="10196"/>
            </a:srgbClr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C72F398-A084-471A-A30B-B59D4E01E427}"/>
              </a:ext>
            </a:extLst>
          </p:cNvPr>
          <p:cNvCxnSpPr>
            <a:cxnSpLocks/>
          </p:cNvCxnSpPr>
          <p:nvPr/>
        </p:nvCxnSpPr>
        <p:spPr>
          <a:xfrm rot="5400000">
            <a:off x="10473768" y="5427574"/>
            <a:ext cx="89989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A1D78C-99FB-4150-8CE0-E59054D37ACD}"/>
              </a:ext>
            </a:extLst>
          </p:cNvPr>
          <p:cNvSpPr/>
          <p:nvPr/>
        </p:nvSpPr>
        <p:spPr>
          <a:xfrm>
            <a:off x="9960919" y="5874021"/>
            <a:ext cx="1908807" cy="439986"/>
          </a:xfrm>
          <a:prstGeom prst="rect">
            <a:avLst/>
          </a:prstGeom>
          <a:solidFill>
            <a:srgbClr val="FF99CC">
              <a:alpha val="10196"/>
            </a:srgbClr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1001;gc6a9fba2de_0_1595">
            <a:extLst>
              <a:ext uri="{FF2B5EF4-FFF2-40B4-BE49-F238E27FC236}">
                <a16:creationId xmlns:a16="http://schemas.microsoft.com/office/drawing/2014/main" id="{FB0C9587-8927-4988-B25E-F658D4D6AF7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13" name="Google Shape;513;p4">
            <a:extLst>
              <a:ext uri="{FF2B5EF4-FFF2-40B4-BE49-F238E27FC236}">
                <a16:creationId xmlns:a16="http://schemas.microsoft.com/office/drawing/2014/main" id="{62ED8DE6-82C3-48A6-8B1C-A4326F31764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1AFE1A-28EA-4F3A-8567-6033D6FF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Attribution mechanism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A1D44ED-8B3B-4160-B907-C1D8F1B8F3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298A25C0-6459-4056-B126-DDE69CFC3F88}"/>
              </a:ext>
            </a:extLst>
          </p:cNvPr>
          <p:cNvSpPr txBox="1"/>
          <p:nvPr/>
        </p:nvSpPr>
        <p:spPr>
          <a:xfrm>
            <a:off x="0" y="5216900"/>
            <a:ext cx="41125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Ribeiro, Marco Tulio, Sameer Singh, and Carlos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Guestrin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"" Why should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trust you?" Explaining the predictions of any classifier."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Proceedings of the 22nd ACM SIGKDD international conference on knowledge discovery and data mining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2016.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[2] 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Lundberg, Scott M., and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-In Lee. "A unified approach to interpreting model predictions."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Proceedings of the 31st international conference on neural information processing systems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. 2017.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[3] 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Montavon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, Grégoire, et al. "Layer-wise relevance propagation: an overview."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Explainable AI: interpreting, explaining and visualizing deep learning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(2019): 193-209.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[4] 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Sundararajan, Mukund, Ankur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Taly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, and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Qiqi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Yan. "Axiomatic attribution for deep networks."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International Conference on Machine Learning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. PMLR, 2017.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8" name="Google Shape;513;p4">
            <a:extLst>
              <a:ext uri="{FF2B5EF4-FFF2-40B4-BE49-F238E27FC236}">
                <a16:creationId xmlns:a16="http://schemas.microsoft.com/office/drawing/2014/main" id="{C5287159-2E55-4EC6-BC13-0C634F7E908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20928" y="6459785"/>
            <a:ext cx="4752426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2022 ACM-BCB Tutorial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1B28657-18E1-418E-9F00-36052000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155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31F617-C98B-4C04-A70E-C519C830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Integrated Gradient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AC3A84-B12C-4B04-B5A1-94D42D966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err="1"/>
              <a:t>Posthoc</a:t>
            </a:r>
            <a:r>
              <a:rPr lang="en-US"/>
              <a:t> method</a:t>
            </a:r>
          </a:p>
          <a:p>
            <a:endParaRPr lang="en-US"/>
          </a:p>
          <a:p>
            <a:r>
              <a:rPr lang="en-US"/>
              <a:t>Computation doesn’t require modifying network structure</a:t>
            </a:r>
          </a:p>
          <a:p>
            <a:endParaRPr lang="en-US"/>
          </a:p>
          <a:p>
            <a:r>
              <a:rPr lang="en-US"/>
              <a:t>Has some good theoretical properties</a:t>
            </a:r>
          </a:p>
        </p:txBody>
      </p:sp>
      <p:sp>
        <p:nvSpPr>
          <p:cNvPr id="7" name="Google Shape;513;p4">
            <a:extLst>
              <a:ext uri="{FF2B5EF4-FFF2-40B4-BE49-F238E27FC236}">
                <a16:creationId xmlns:a16="http://schemas.microsoft.com/office/drawing/2014/main" id="{55DA005E-A3DE-4D2B-B0DA-FB273371BF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20928" y="6459785"/>
            <a:ext cx="4752426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2022 ACM-BCB Tutorial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9124DC2-8C76-42FD-ABDF-42DE3A81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953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02B7BF-703C-4FE8-9C5A-017A61AE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64" y="1829924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Integrated Gradient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90229142-75F1-4A09-94B6-D8DAC1BC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2018398"/>
            <a:ext cx="6798082" cy="2821204"/>
          </a:xfrm>
          <a:prstGeom prst="rect">
            <a:avLst/>
          </a:prstGeom>
        </p:spPr>
      </p:pic>
      <p:sp>
        <p:nvSpPr>
          <p:cNvPr id="7" name="Google Shape;513;p4">
            <a:extLst>
              <a:ext uri="{FF2B5EF4-FFF2-40B4-BE49-F238E27FC236}">
                <a16:creationId xmlns:a16="http://schemas.microsoft.com/office/drawing/2014/main" id="{447613C2-06D7-4A69-A309-4FCCDE74433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20928" y="6459785"/>
            <a:ext cx="4752426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2022 ACM-BCB Tutorial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F373A34-D59D-4F2A-B1ED-365ECB6E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16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BC2EBA-C4EB-43F8-92AA-35F90333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Pytorch 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A8799-0176-40A1-90AD-FCF7A096E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Make sure the feature tensor that you want to calculate attribute score on is a leaf node (detach if necessary)</a:t>
            </a:r>
          </a:p>
          <a:p>
            <a:endParaRPr lang="en-US"/>
          </a:p>
          <a:p>
            <a:r>
              <a:rPr lang="en-US"/>
              <a:t>Set </a:t>
            </a:r>
            <a:r>
              <a:rPr lang="en-US" err="1"/>
              <a:t>requires_grad</a:t>
            </a:r>
            <a:r>
              <a:rPr lang="en-US"/>
              <a:t> = True</a:t>
            </a:r>
          </a:p>
          <a:p>
            <a:endParaRPr lang="en-US"/>
          </a:p>
          <a:p>
            <a:r>
              <a:rPr lang="en-US"/>
              <a:t>Gradually increase the feature from baseline level to current level, accumulate the gradient.</a:t>
            </a:r>
          </a:p>
          <a:p>
            <a:endParaRPr lang="en-US"/>
          </a:p>
        </p:txBody>
      </p:sp>
      <p:sp>
        <p:nvSpPr>
          <p:cNvPr id="7" name="Google Shape;513;p4">
            <a:extLst>
              <a:ext uri="{FF2B5EF4-FFF2-40B4-BE49-F238E27FC236}">
                <a16:creationId xmlns:a16="http://schemas.microsoft.com/office/drawing/2014/main" id="{B9D09945-7552-478E-B37C-79F06DDCD0A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20928" y="6459785"/>
            <a:ext cx="4752426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2022 ACM-BCB Tutorial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D1E159-BDBA-4073-8882-62C97805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616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BC2EBA-C4EB-43F8-92AA-35F90333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1BAD389-7972-9B63-AE2A-77C6F9B11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472" y="822175"/>
            <a:ext cx="7999893" cy="5764317"/>
          </a:xfrm>
        </p:spPr>
      </p:pic>
      <p:sp>
        <p:nvSpPr>
          <p:cNvPr id="7" name="Google Shape;513;p4">
            <a:extLst>
              <a:ext uri="{FF2B5EF4-FFF2-40B4-BE49-F238E27FC236}">
                <a16:creationId xmlns:a16="http://schemas.microsoft.com/office/drawing/2014/main" id="{144419F4-E919-4FA9-B654-E08AF0154E7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20928" y="6459785"/>
            <a:ext cx="4752426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2022 ACM-BCB Tutorial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F4473AD-FE7C-46A9-B667-F855B2FA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968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2848-5846-481B-A256-7C90C224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Let's Practice Now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338B-6537-476F-B5C9-4E5A326085A8}"/>
              </a:ext>
            </a:extLst>
          </p:cNvPr>
          <p:cNvSpPr txBox="1"/>
          <p:nvPr/>
        </p:nvSpPr>
        <p:spPr>
          <a:xfrm>
            <a:off x="1094509" y="2576945"/>
            <a:ext cx="10058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Back to the </a:t>
            </a:r>
            <a:r>
              <a:rPr lang="en-US" sz="3200" dirty="0" err="1"/>
              <a:t>colab</a:t>
            </a:r>
            <a:endParaRPr lang="en-US" dirty="0"/>
          </a:p>
        </p:txBody>
      </p:sp>
      <p:sp>
        <p:nvSpPr>
          <p:cNvPr id="7" name="Google Shape;1001;gc6a9fba2de_0_1595">
            <a:extLst>
              <a:ext uri="{FF2B5EF4-FFF2-40B4-BE49-F238E27FC236}">
                <a16:creationId xmlns:a16="http://schemas.microsoft.com/office/drawing/2014/main" id="{229D4CF8-E7C4-4B10-A462-631289CB5BB4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="ctr" anchorCtr="0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0000000-1234-1234-1234-123412341234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8" name="Google Shape;513;p4">
            <a:extLst>
              <a:ext uri="{FF2B5EF4-FFF2-40B4-BE49-F238E27FC236}">
                <a16:creationId xmlns:a16="http://schemas.microsoft.com/office/drawing/2014/main" id="{2BB409F7-CB45-4421-AB94-389D75F4790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4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3D2D-E22C-4532-A0DC-010CE4D7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Learning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43EC1-E067-4D94-9E25-E7AA7840E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Understanding the theories behind EHR predictive modeling using deep learning.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Learn the basic tools of deep learning to convert theory to practice.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Understand the basics of proper cohort definition.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Practice data preparation and preprocessing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Practice RNN model training and evaluation for binary classification and survival prediction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Learn different techniques used for hyperparameter tuning.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Learn how to present model predictions as well as explanations using attribution mechanism.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Google Shape;1001;gc6a9fba2de_0_1595">
            <a:extLst>
              <a:ext uri="{FF2B5EF4-FFF2-40B4-BE49-F238E27FC236}">
                <a16:creationId xmlns:a16="http://schemas.microsoft.com/office/drawing/2014/main" id="{EE814531-0B2E-4410-87D9-147D4B03A13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Google Shape;513;p4">
            <a:extLst>
              <a:ext uri="{FF2B5EF4-FFF2-40B4-BE49-F238E27FC236}">
                <a16:creationId xmlns:a16="http://schemas.microsoft.com/office/drawing/2014/main" id="{0EDD166E-6AF3-4F06-8707-8642083FAD3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4832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8DB4-2008-4BA0-932A-1A0FAAB8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Thank you!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2CA9C-1FCC-4FC1-AE13-2914FB03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https://github.com/ZhiGroup/pytorch_ehr/</a:t>
            </a:r>
            <a:endParaRPr lang="en-US"/>
          </a:p>
        </p:txBody>
      </p:sp>
      <p:sp>
        <p:nvSpPr>
          <p:cNvPr id="5" name="Google Shape;1001;gc6a9fba2de_0_1595">
            <a:extLst>
              <a:ext uri="{FF2B5EF4-FFF2-40B4-BE49-F238E27FC236}">
                <a16:creationId xmlns:a16="http://schemas.microsoft.com/office/drawing/2014/main" id="{6F1F64F7-063E-4D63-8C40-8D669BB9D0C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6" name="Google Shape;513;p4">
            <a:extLst>
              <a:ext uri="{FF2B5EF4-FFF2-40B4-BE49-F238E27FC236}">
                <a16:creationId xmlns:a16="http://schemas.microsoft.com/office/drawing/2014/main" id="{A91A3BD3-AA15-4467-B866-18F07CEE87E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652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C87214-5D0E-478F-9CCA-9FCD49ED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Pytorch_EHR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v.3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0F4CC7-DCF3-4D2E-9E24-E0A974B3C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A622E-1CA6-4F34-BBD7-5BD4FD9C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100" b="1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100" b="1" i="1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8B9F52F-9220-4546-A62E-DD053E3AAF37}"/>
              </a:ext>
            </a:extLst>
          </p:cNvPr>
          <p:cNvSpPr txBox="1">
            <a:spLocks/>
          </p:cNvSpPr>
          <p:nvPr/>
        </p:nvSpPr>
        <p:spPr bwMode="black">
          <a:xfrm>
            <a:off x="5797485" y="5960965"/>
            <a:ext cx="6268060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1F8583-9540-4FE0-A68C-9E1C09D2F254}"/>
              </a:ext>
            </a:extLst>
          </p:cNvPr>
          <p:cNvGrpSpPr/>
          <p:nvPr/>
        </p:nvGrpSpPr>
        <p:grpSpPr>
          <a:xfrm>
            <a:off x="487017" y="106070"/>
            <a:ext cx="9491123" cy="4734439"/>
            <a:chOff x="1268032" y="1618678"/>
            <a:chExt cx="9491123" cy="4734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21EC27-8E85-417E-B219-E5B6B3B7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9" b="12995"/>
            <a:stretch/>
          </p:blipFill>
          <p:spPr>
            <a:xfrm>
              <a:off x="1268032" y="1618678"/>
              <a:ext cx="9491123" cy="4734439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873A3F-D807-4C4E-94DB-87F1B88EEFC1}"/>
                </a:ext>
              </a:extLst>
            </p:cNvPr>
            <p:cNvSpPr/>
            <p:nvPr/>
          </p:nvSpPr>
          <p:spPr>
            <a:xfrm>
              <a:off x="3566637" y="1696255"/>
              <a:ext cx="1216045" cy="386219"/>
            </a:xfrm>
            <a:prstGeom prst="rect">
              <a:avLst/>
            </a:prstGeom>
            <a:solidFill>
              <a:srgbClr val="F0F3E3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Terminology Normalization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68D16A-8604-48CE-B093-A8CF587B0218}"/>
                </a:ext>
              </a:extLst>
            </p:cNvPr>
            <p:cNvSpPr/>
            <p:nvPr/>
          </p:nvSpPr>
          <p:spPr>
            <a:xfrm>
              <a:off x="2134757" y="1696255"/>
              <a:ext cx="954587" cy="386219"/>
            </a:xfrm>
            <a:prstGeom prst="rect">
              <a:avLst/>
            </a:prstGeom>
            <a:solidFill>
              <a:srgbClr val="F0F3E3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Raw Data Extraction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BF3EE2F-7856-4ACB-9069-5372A9F1E3EC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3089344" y="1889365"/>
              <a:ext cx="477293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F9BABF-640C-4426-89D0-C1A8FA84DAF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782682" y="1889365"/>
              <a:ext cx="1139553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EE02B9-D8FA-4781-AE6E-A6343BBB7BCB}"/>
                </a:ext>
              </a:extLst>
            </p:cNvPr>
            <p:cNvSpPr txBox="1"/>
            <p:nvPr/>
          </p:nvSpPr>
          <p:spPr>
            <a:xfrm>
              <a:off x="4786469" y="1625439"/>
              <a:ext cx="1131977" cy="2923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Preprocessing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784710F-8C98-4D4D-808B-8BA267C03226}"/>
              </a:ext>
            </a:extLst>
          </p:cNvPr>
          <p:cNvSpPr/>
          <p:nvPr/>
        </p:nvSpPr>
        <p:spPr>
          <a:xfrm>
            <a:off x="10150182" y="137643"/>
            <a:ext cx="1713281" cy="771797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Explainability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Module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4A64E3-96BD-4C18-BD65-0518449EBB5C}"/>
              </a:ext>
            </a:extLst>
          </p:cNvPr>
          <p:cNvSpPr/>
          <p:nvPr/>
        </p:nvSpPr>
        <p:spPr>
          <a:xfrm>
            <a:off x="8379682" y="170381"/>
            <a:ext cx="1541358" cy="556003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Predictive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365696-7D3E-4C75-A9B8-6A320D100EE6}"/>
              </a:ext>
            </a:extLst>
          </p:cNvPr>
          <p:cNvSpPr/>
          <p:nvPr/>
        </p:nvSpPr>
        <p:spPr>
          <a:xfrm>
            <a:off x="10150182" y="1369857"/>
            <a:ext cx="1713280" cy="771798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Multi-metric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Evaluation Module </a:t>
            </a:r>
          </a:p>
        </p:txBody>
      </p:sp>
    </p:spTree>
    <p:extLst>
      <p:ext uri="{BB962C8B-B14F-4D97-AF65-F5344CB8AC3E}">
        <p14:creationId xmlns:p14="http://schemas.microsoft.com/office/powerpoint/2010/main" val="106295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D6E34-640A-2B47-A668-6DE29743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Introduction:</a:t>
            </a:r>
            <a:br>
              <a:rPr lang="en-US">
                <a:solidFill>
                  <a:schemeClr val="tx2"/>
                </a:solidFill>
              </a:rPr>
            </a:br>
            <a:r>
              <a:rPr lang="en-US" sz="4800">
                <a:solidFill>
                  <a:schemeClr val="tx2"/>
                </a:solidFill>
              </a:rPr>
              <a:t>Deep learning for EHR predictive modeling</a:t>
            </a:r>
            <a:r>
              <a:rPr lang="en-US">
                <a:solidFill>
                  <a:schemeClr val="tx2"/>
                </a:solidFill>
              </a:rPr>
              <a:t> </a:t>
            </a:r>
            <a:endParaRPr lang="en-US">
              <a:solidFill>
                <a:schemeClr val="tx2"/>
              </a:solidFill>
              <a:cs typeface="Calibr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3AB68-B2A7-2D45-957B-FA79634CE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356" y="1159565"/>
            <a:ext cx="2938022" cy="44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Google Shape;513;p4">
            <a:extLst>
              <a:ext uri="{FF2B5EF4-FFF2-40B4-BE49-F238E27FC236}">
                <a16:creationId xmlns:a16="http://schemas.microsoft.com/office/drawing/2014/main" id="{040116B3-1AF2-5C4D-AEA0-3A68178D0FD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220928" y="6459785"/>
            <a:ext cx="4752426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2022 ACM-BCB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B3689-AC04-BD47-A4EE-051F8732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0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"/>
          <p:cNvSpPr txBox="1">
            <a:spLocks noGrp="1"/>
          </p:cNvSpPr>
          <p:nvPr>
            <p:ph type="title"/>
          </p:nvPr>
        </p:nvSpPr>
        <p:spPr>
          <a:xfrm>
            <a:off x="1061286" y="0"/>
            <a:ext cx="9220939" cy="11818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spAutoFit/>
          </a:bodyPr>
          <a:lstStyle/>
          <a:p>
            <a:r>
              <a:rPr lang="en-US"/>
              <a:t>Deep Learning for EHR Predictive Modeling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B21595-3A03-0C49-81F2-80717792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530" y="1157481"/>
            <a:ext cx="9220940" cy="470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F3361-F3DC-6E4A-9383-8B4E1023FA6A}"/>
              </a:ext>
            </a:extLst>
          </p:cNvPr>
          <p:cNvSpPr txBox="1"/>
          <p:nvPr/>
        </p:nvSpPr>
        <p:spPr>
          <a:xfrm>
            <a:off x="7124797" y="6388071"/>
            <a:ext cx="321613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>
                <a:solidFill>
                  <a:schemeClr val="bg1"/>
                </a:solidFill>
              </a:rPr>
              <a:t>Solaris et al, J Biomed Informatics, 2020</a:t>
            </a:r>
          </a:p>
        </p:txBody>
      </p:sp>
      <p:sp>
        <p:nvSpPr>
          <p:cNvPr id="8" name="Google Shape;1001;gc6a9fba2de_0_1595">
            <a:extLst>
              <a:ext uri="{FF2B5EF4-FFF2-40B4-BE49-F238E27FC236}">
                <a16:creationId xmlns:a16="http://schemas.microsoft.com/office/drawing/2014/main" id="{8BF3BB23-BF75-469C-AA96-20625FC5F12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z="900" b="0"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900" b="0" dirty="0">
              <a:latin typeface="+mn-lt"/>
            </a:endParaRPr>
          </a:p>
        </p:txBody>
      </p:sp>
      <p:sp>
        <p:nvSpPr>
          <p:cNvPr id="9" name="Google Shape;513;p4">
            <a:extLst>
              <a:ext uri="{FF2B5EF4-FFF2-40B4-BE49-F238E27FC236}">
                <a16:creationId xmlns:a16="http://schemas.microsoft.com/office/drawing/2014/main" id="{533E577D-2218-4DDE-9390-2AB2DF3EB49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sz="900" b="0" dirty="0"/>
              <a:t>2022 </a:t>
            </a:r>
            <a:r>
              <a:rPr lang="en-US" sz="900" b="0" dirty="0">
                <a:latin typeface="+mn-lt"/>
              </a:rPr>
              <a:t>ACM-BCB</a:t>
            </a:r>
            <a:r>
              <a:rPr lang="en-US" sz="900" b="0" dirty="0"/>
              <a:t> Tutorial</a:t>
            </a:r>
            <a:endParaRPr sz="900" b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c6a9fba2de_0_1595"/>
          <p:cNvSpPr txBox="1"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spcFirstLastPara="1" vert="horz" lIns="0" tIns="0" rIns="0" bIns="0" rtlCol="0" anchor="ctr" anchorCtr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Why Deep Learning?</a:t>
            </a:r>
          </a:p>
        </p:txBody>
      </p:sp>
      <p:sp>
        <p:nvSpPr>
          <p:cNvPr id="1000" name="Google Shape;1000;gc6a9fba2de_0_1595"/>
          <p:cNvSpPr txBox="1">
            <a:spLocks noGrp="1"/>
          </p:cNvSpPr>
          <p:nvPr>
            <p:ph idx="1"/>
          </p:nvPr>
        </p:nvSpPr>
        <p:spPr>
          <a:xfrm>
            <a:off x="632646" y="863654"/>
            <a:ext cx="10994358" cy="442053"/>
          </a:xfrm>
          <a:prstGeom prst="rect">
            <a:avLst/>
          </a:prstGeom>
        </p:spPr>
        <p:txBody>
          <a:bodyPr spcFirstLastPara="1" vert="horz" lIns="0" tIns="0" rIns="0" bIns="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Font typeface="Calibri"/>
              <a:buChar char=" "/>
            </a:pPr>
            <a:r>
              <a:rPr lang="en-US" sz="2800">
                <a:ea typeface="+mn-lt"/>
                <a:cs typeface="+mn-lt"/>
              </a:rPr>
              <a:t>Flexible architecture of neural nets allows modeling complex dependency structures in EHR data.</a:t>
            </a:r>
          </a:p>
          <a:p>
            <a:pPr marL="383540" lvl="1" algn="ctr">
              <a:spcBef>
                <a:spcPts val="0"/>
              </a:spcBef>
              <a:buFont typeface="Arial"/>
              <a:buChar char="•"/>
            </a:pPr>
            <a:endParaRPr lang="en-US">
              <a:cs typeface="Calibri"/>
            </a:endParaRPr>
          </a:p>
          <a:p>
            <a:pPr marL="0" indent="0" algn="ctr">
              <a:spcBef>
                <a:spcPts val="0"/>
              </a:spcBef>
            </a:pPr>
            <a:endParaRPr lang="en-US">
              <a:cs typeface="Calibri"/>
            </a:endParaRPr>
          </a:p>
          <a:p>
            <a:pPr marL="0" indent="0" algn="ctr">
              <a:spcBef>
                <a:spcPts val="0"/>
              </a:spcBef>
            </a:pPr>
            <a:endParaRPr lang="en-US"/>
          </a:p>
        </p:txBody>
      </p:sp>
      <p:sp>
        <p:nvSpPr>
          <p:cNvPr id="1001" name="Google Shape;1001;gc6a9fba2de_0_1595"/>
          <p:cNvSpPr txBox="1"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spcFirstLastPara="1" vert="horz" lIns="0" tIns="0" rIns="0" bIns="0" rtlCol="0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5" name="Google Shape;1003;gc6a9fba2de_0_1595">
            <a:extLst>
              <a:ext uri="{FF2B5EF4-FFF2-40B4-BE49-F238E27FC236}">
                <a16:creationId xmlns:a16="http://schemas.microsoft.com/office/drawing/2014/main" id="{B178EB97-5A31-4D9E-98FD-098C4C3596A1}"/>
              </a:ext>
            </a:extLst>
          </p:cNvPr>
          <p:cNvSpPr txBox="1"/>
          <p:nvPr/>
        </p:nvSpPr>
        <p:spPr>
          <a:xfrm>
            <a:off x="6657173" y="6473013"/>
            <a:ext cx="4354973" cy="2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https://academic.oup.com/bib/article/19/6/1236/3800524</a:t>
            </a:r>
            <a:endParaRPr sz="1100">
              <a:solidFill>
                <a:schemeClr val="bg1"/>
              </a:solidFill>
            </a:endParaRPr>
          </a:p>
        </p:txBody>
      </p:sp>
      <p:graphicFrame>
        <p:nvGraphicFramePr>
          <p:cNvPr id="26" name="Google Shape;1000;gc6a9fba2de_0_1595">
            <a:extLst>
              <a:ext uri="{FF2B5EF4-FFF2-40B4-BE49-F238E27FC236}">
                <a16:creationId xmlns:a16="http://schemas.microsoft.com/office/drawing/2014/main" id="{F8D758C6-10F6-4CF6-B7F9-F87C7D60EA8E}"/>
              </a:ext>
            </a:extLst>
          </p:cNvPr>
          <p:cNvGraphicFramePr>
            <a:graphicFrameLocks/>
          </p:cNvGraphicFramePr>
          <p:nvPr/>
        </p:nvGraphicFramePr>
        <p:xfrm>
          <a:off x="541246" y="1312540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oogle Shape;513;p4">
            <a:extLst>
              <a:ext uri="{FF2B5EF4-FFF2-40B4-BE49-F238E27FC236}">
                <a16:creationId xmlns:a16="http://schemas.microsoft.com/office/drawing/2014/main" id="{EE46BB69-6F07-A34A-8FF8-33478804C38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dirty="0"/>
              <a:t>2022 ACM-BCB Tutorial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61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"/>
          <p:cNvSpPr txBox="1">
            <a:spLocks noGrp="1"/>
          </p:cNvSpPr>
          <p:nvPr>
            <p:ph type="title"/>
          </p:nvPr>
        </p:nvSpPr>
        <p:spPr>
          <a:xfrm>
            <a:off x="845364" y="842888"/>
            <a:ext cx="9220939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spAutoFit/>
          </a:bodyPr>
          <a:lstStyle/>
          <a:p>
            <a:r>
              <a:rPr lang="en-US"/>
              <a:t>Deep Learning starting to achieve </a:t>
            </a:r>
            <a:r>
              <a:rPr lang="en-US" err="1"/>
              <a:t>SotA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836D6-CB60-8745-BEC1-C5FB1B95BC5F}"/>
              </a:ext>
            </a:extLst>
          </p:cNvPr>
          <p:cNvSpPr txBox="1"/>
          <p:nvPr/>
        </p:nvSpPr>
        <p:spPr>
          <a:xfrm>
            <a:off x="4006842" y="6419600"/>
            <a:ext cx="226363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err="1">
                <a:solidFill>
                  <a:schemeClr val="bg1"/>
                </a:solidFill>
              </a:rPr>
              <a:t>Rasmy</a:t>
            </a:r>
            <a:r>
              <a:rPr lang="en-US" sz="1467">
                <a:solidFill>
                  <a:schemeClr val="bg1"/>
                </a:solidFill>
              </a:rPr>
              <a:t> et al, </a:t>
            </a:r>
            <a:r>
              <a:rPr lang="en-US" sz="1467" err="1">
                <a:solidFill>
                  <a:schemeClr val="bg1"/>
                </a:solidFill>
              </a:rPr>
              <a:t>MedInfo</a:t>
            </a:r>
            <a:r>
              <a:rPr lang="en-US" sz="1467">
                <a:solidFill>
                  <a:schemeClr val="bg1"/>
                </a:solidFill>
              </a:rPr>
              <a:t>, 2018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D6A57DF-C254-E648-ADBE-B3B92DE12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7903" y="1865830"/>
            <a:ext cx="3551749" cy="4426261"/>
          </a:xfrm>
          <a:prstGeom prst="rect">
            <a:avLst/>
          </a:prstGeom>
        </p:spPr>
      </p:pic>
      <p:sp>
        <p:nvSpPr>
          <p:cNvPr id="6" name="Google Shape;1001;gc6a9fba2de_0_1595">
            <a:extLst>
              <a:ext uri="{FF2B5EF4-FFF2-40B4-BE49-F238E27FC236}">
                <a16:creationId xmlns:a16="http://schemas.microsoft.com/office/drawing/2014/main" id="{4C2517CA-3805-45A5-95A3-AB066AAD5F31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defPPr>
              <a:defRPr lang="en-US"/>
            </a:defPPr>
            <a:lvl1pPr marL="0" lvl="0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1200" b="1" i="0" u="none" strike="noStrike" kern="1200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Aft>
                <a:spcPts val="600"/>
              </a:spcAft>
            </a:pPr>
            <a:fld id="{00000000-1234-1234-1234-123412341234}" type="slidenum">
              <a:rPr lang="en-US" sz="900" smtClean="0">
                <a:latin typeface="+mj-lt"/>
              </a:rPr>
              <a:pPr>
                <a:spcAft>
                  <a:spcPts val="600"/>
                </a:spcAft>
              </a:pPr>
              <a:t>9</a:t>
            </a:fld>
            <a:endParaRPr lang="en-US" sz="900">
              <a:latin typeface="+mj-lt"/>
            </a:endParaRPr>
          </a:p>
        </p:txBody>
      </p:sp>
      <p:sp>
        <p:nvSpPr>
          <p:cNvPr id="7" name="Google Shape;513;p4">
            <a:extLst>
              <a:ext uri="{FF2B5EF4-FFF2-40B4-BE49-F238E27FC236}">
                <a16:creationId xmlns:a16="http://schemas.microsoft.com/office/drawing/2014/main" id="{A9BB9FD2-1DC3-4C1B-960C-A5CC0367933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541246" y="6504234"/>
            <a:ext cx="6705600" cy="138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l"/>
            <a:r>
              <a:rPr lang="en-US" sz="900" dirty="0">
                <a:latin typeface="+mj-lt"/>
              </a:rPr>
              <a:t>2022 ACM-BCB Tutorial</a:t>
            </a:r>
            <a:endParaRPr sz="9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3D4E8-2265-B38F-9A62-B7882BA86F5C}"/>
              </a:ext>
            </a:extLst>
          </p:cNvPr>
          <p:cNvSpPr txBox="1"/>
          <p:nvPr/>
        </p:nvSpPr>
        <p:spPr>
          <a:xfrm>
            <a:off x="6240624" y="6388359"/>
            <a:ext cx="4702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https://arxiv.org/abs/2110.00998</a:t>
            </a:r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6017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B2A570B7DC81419B91967EBF5A1BC2" ma:contentTypeVersion="4" ma:contentTypeDescription="Create a new document." ma:contentTypeScope="" ma:versionID="8bafa27d4904eac6610a0ec21ed545b7">
  <xsd:schema xmlns:xsd="http://www.w3.org/2001/XMLSchema" xmlns:xs="http://www.w3.org/2001/XMLSchema" xmlns:p="http://schemas.microsoft.com/office/2006/metadata/properties" xmlns:ns2="f2fb74a7-f6ae-4ab0-8413-6c0975feefdc" targetNamespace="http://schemas.microsoft.com/office/2006/metadata/properties" ma:root="true" ma:fieldsID="ec518e12bc53a69f009b4ddd4319b08f" ns2:_="">
    <xsd:import namespace="f2fb74a7-f6ae-4ab0-8413-6c0975fee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fb74a7-f6ae-4ab0-8413-6c0975feef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279556-6DD5-4DAF-907A-622EFDD0924D}">
  <ds:schemaRefs>
    <ds:schemaRef ds:uri="f2fb74a7-f6ae-4ab0-8413-6c0975feef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597AEC-E664-4A93-A06E-CB5E69272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4F9ADF-EA2B-4025-AC40-4BFC4DE92BF7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f2fb74a7-f6ae-4ab0-8413-6c0975feefd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MedBERT_20</Template>
  <TotalTime>99</TotalTime>
  <Words>2052</Words>
  <Application>Microsoft Office PowerPoint</Application>
  <PresentationFormat>Widescreen</PresentationFormat>
  <Paragraphs>421</Paragraphs>
  <Slides>51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Retrospect</vt:lpstr>
      <vt:lpstr>1_Retrospect</vt:lpstr>
      <vt:lpstr>Pytorch_EHR: Enabling building Recurrent Neural Network based Predictive Models using Electronic Health Records</vt:lpstr>
      <vt:lpstr>Learning Objectives</vt:lpstr>
      <vt:lpstr>Agenda</vt:lpstr>
      <vt:lpstr>Section 1:  EHR predictive modeling: Introduction and theory</vt:lpstr>
      <vt:lpstr>Learning Objectives</vt:lpstr>
      <vt:lpstr>Introduction: Deep learning for EHR predictive modeling </vt:lpstr>
      <vt:lpstr>Deep Learning for EHR Predictive Modeling</vt:lpstr>
      <vt:lpstr>Why Deep Learning?</vt:lpstr>
      <vt:lpstr>Deep Learning starting to achieve SotA</vt:lpstr>
      <vt:lpstr>Pooling data improves performance</vt:lpstr>
      <vt:lpstr>Pre-trained models boost performance </vt:lpstr>
      <vt:lpstr>Our most recent example</vt:lpstr>
      <vt:lpstr>Why Deep Learning?</vt:lpstr>
      <vt:lpstr>Promise: An integrated DL system</vt:lpstr>
      <vt:lpstr>Future: Towards an integrated learning health system</vt:lpstr>
      <vt:lpstr>Theory:  RNN for structured EHR</vt:lpstr>
      <vt:lpstr>Electronic Health Records (EHR)  One of the richest (and messiest) sources of patient information</vt:lpstr>
      <vt:lpstr>EHR data vs NLP data </vt:lpstr>
      <vt:lpstr>EHR predictive modeling: Input data modality</vt:lpstr>
      <vt:lpstr>EHR predictive modeling: Output data modalities </vt:lpstr>
      <vt:lpstr>Two flavors of EHR modeling</vt:lpstr>
      <vt:lpstr>Recurrent Neural Network - RNN</vt:lpstr>
      <vt:lpstr>The RNN Framework</vt:lpstr>
      <vt:lpstr>Baseline RNN cells </vt:lpstr>
      <vt:lpstr>more RNN structures</vt:lpstr>
      <vt:lpstr>Hyperparameter tuning</vt:lpstr>
      <vt:lpstr>Practice:  Software packages for EHR predictive modeling</vt:lpstr>
      <vt:lpstr>Major components of EHR predictive modeling</vt:lpstr>
      <vt:lpstr>PyTorch_EHR: source codes based on PyTorch to analyze EHR</vt:lpstr>
      <vt:lpstr>Pytorch_EHR (v.3) Framework</vt:lpstr>
      <vt:lpstr>Section 2: Data Preparation </vt:lpstr>
      <vt:lpstr>Learning Objectives</vt:lpstr>
      <vt:lpstr>Cohort Definition</vt:lpstr>
      <vt:lpstr>Let's Practice Now</vt:lpstr>
      <vt:lpstr>Terminology Normalization</vt:lpstr>
      <vt:lpstr>Section 3 : Model Training &amp; Evaluation</vt:lpstr>
      <vt:lpstr>Learning Objectives</vt:lpstr>
      <vt:lpstr>Pytorch_EHR: under the hood</vt:lpstr>
      <vt:lpstr>Packed Sequence</vt:lpstr>
      <vt:lpstr>Let's Practice Now</vt:lpstr>
      <vt:lpstr>Section 4: Explanation by  Attribution score  lens into the inner working of the models</vt:lpstr>
      <vt:lpstr>Learning Objectives</vt:lpstr>
      <vt:lpstr>Explainable Pytorch_EHR</vt:lpstr>
      <vt:lpstr>Attribution mechanism</vt:lpstr>
      <vt:lpstr>Integrated Gradient</vt:lpstr>
      <vt:lpstr>Integrated Gradient</vt:lpstr>
      <vt:lpstr>Pytorch implementation</vt:lpstr>
      <vt:lpstr>Example</vt:lpstr>
      <vt:lpstr>Let's Practice Now</vt:lpstr>
      <vt:lpstr>Thank you!</vt:lpstr>
      <vt:lpstr>Pytorch_EHR v.3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Med-BERT</dc:title>
  <dc:creator>Bekhet, Laila R</dc:creator>
  <cp:lastModifiedBy>Bekhet, Laila R</cp:lastModifiedBy>
  <cp:revision>34</cp:revision>
  <dcterms:created xsi:type="dcterms:W3CDTF">2021-06-15T14:04:27Z</dcterms:created>
  <dcterms:modified xsi:type="dcterms:W3CDTF">2022-08-07T02:31:01Z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0x01010008B2A570B7DC81419B91967EBF5A1BC2</vt:lpwstr>
  </property>
</Properties>
</file>